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22"/>
  </p:notesMasterIdLst>
  <p:sldIdLst>
    <p:sldId id="256" r:id="rId2"/>
    <p:sldId id="319" r:id="rId3"/>
    <p:sldId id="320" r:id="rId4"/>
    <p:sldId id="321" r:id="rId5"/>
    <p:sldId id="322" r:id="rId6"/>
    <p:sldId id="323" r:id="rId7"/>
    <p:sldId id="324" r:id="rId8"/>
    <p:sldId id="325" r:id="rId9"/>
    <p:sldId id="326" r:id="rId10"/>
    <p:sldId id="327" r:id="rId11"/>
    <p:sldId id="328" r:id="rId12"/>
    <p:sldId id="336" r:id="rId13"/>
    <p:sldId id="329" r:id="rId14"/>
    <p:sldId id="330" r:id="rId15"/>
    <p:sldId id="331" r:id="rId16"/>
    <p:sldId id="332" r:id="rId17"/>
    <p:sldId id="333" r:id="rId18"/>
    <p:sldId id="334" r:id="rId19"/>
    <p:sldId id="335" r:id="rId20"/>
    <p:sldId id="312" r:id="rId2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0080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164" y="-15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BD6F1F1-83DC-4F6F-A35E-B5F3471F3C60}" type="datetimeFigureOut">
              <a:rPr lang="el-GR" smtClean="0"/>
              <a:pPr/>
              <a:t>13/10/2010</a:t>
            </a:fld>
            <a:endParaRPr lang="el-G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l-G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6616358-5275-48FB-B59D-0B4941651C99}" type="slidenum">
              <a:rPr lang="el-GR" smtClean="0"/>
              <a:pPr/>
              <a:t>‹#›</a:t>
            </a:fld>
            <a:endParaRPr lang="el-G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10"/>
          <p:cNvSpPr>
            <a:spLocks noChangeShapeType="1"/>
          </p:cNvSpPr>
          <p:nvPr/>
        </p:nvSpPr>
        <p:spPr bwMode="auto">
          <a:xfrm flipH="1">
            <a:off x="304800" y="2362200"/>
            <a:ext cx="8534400" cy="0"/>
          </a:xfrm>
          <a:prstGeom prst="line">
            <a:avLst/>
          </a:prstGeom>
          <a:noFill/>
          <a:ln w="9525">
            <a:solidFill>
              <a:srgbClr val="336699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l-GR"/>
          </a:p>
        </p:txBody>
      </p:sp>
      <p:sp>
        <p:nvSpPr>
          <p:cNvPr id="5" name="Line 11"/>
          <p:cNvSpPr>
            <a:spLocks noChangeShapeType="1"/>
          </p:cNvSpPr>
          <p:nvPr/>
        </p:nvSpPr>
        <p:spPr bwMode="auto">
          <a:xfrm>
            <a:off x="4267200" y="2209800"/>
            <a:ext cx="0" cy="2209800"/>
          </a:xfrm>
          <a:prstGeom prst="line">
            <a:avLst/>
          </a:prstGeom>
          <a:noFill/>
          <a:ln w="9525">
            <a:solidFill>
              <a:srgbClr val="336699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l-GR"/>
          </a:p>
        </p:txBody>
      </p:sp>
      <p:sp>
        <p:nvSpPr>
          <p:cNvPr id="6" name="Line 12"/>
          <p:cNvSpPr>
            <a:spLocks noChangeShapeType="1"/>
          </p:cNvSpPr>
          <p:nvPr/>
        </p:nvSpPr>
        <p:spPr bwMode="auto">
          <a:xfrm>
            <a:off x="539750" y="990600"/>
            <a:ext cx="0" cy="2133600"/>
          </a:xfrm>
          <a:prstGeom prst="line">
            <a:avLst/>
          </a:prstGeom>
          <a:noFill/>
          <a:ln w="9525">
            <a:solidFill>
              <a:srgbClr val="336699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l-GR"/>
          </a:p>
        </p:txBody>
      </p:sp>
      <p:sp>
        <p:nvSpPr>
          <p:cNvPr id="7" name="Rectangle 49"/>
          <p:cNvSpPr>
            <a:spLocks noChangeArrowheads="1"/>
          </p:cNvSpPr>
          <p:nvPr/>
        </p:nvSpPr>
        <p:spPr bwMode="auto">
          <a:xfrm>
            <a:off x="0" y="5486400"/>
            <a:ext cx="9144000" cy="304800"/>
          </a:xfrm>
          <a:prstGeom prst="rect">
            <a:avLst/>
          </a:prstGeom>
          <a:solidFill>
            <a:srgbClr val="99CCFF"/>
          </a:solidFill>
          <a:ln w="9525">
            <a:solidFill>
              <a:srgbClr val="99CC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defRPr/>
            </a:pPr>
            <a:endParaRPr lang="it-IT"/>
          </a:p>
        </p:txBody>
      </p:sp>
      <p:sp>
        <p:nvSpPr>
          <p:cNvPr id="8" name="Text Box 51"/>
          <p:cNvSpPr txBox="1">
            <a:spLocks noChangeArrowheads="1"/>
          </p:cNvSpPr>
          <p:nvPr/>
        </p:nvSpPr>
        <p:spPr bwMode="auto">
          <a:xfrm>
            <a:off x="1619250" y="5516563"/>
            <a:ext cx="6580648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400" i="1" dirty="0" smtClean="0">
                <a:solidFill>
                  <a:srgbClr val="4D4D4D"/>
                </a:solidFill>
              </a:rPr>
              <a:t>Institute of Informatics</a:t>
            </a:r>
            <a:r>
              <a:rPr lang="el-GR" sz="1400" i="1" dirty="0" smtClean="0">
                <a:solidFill>
                  <a:srgbClr val="4D4D4D"/>
                </a:solidFill>
              </a:rPr>
              <a:t> </a:t>
            </a:r>
            <a:r>
              <a:rPr lang="el-GR" sz="1400" i="1" dirty="0">
                <a:solidFill>
                  <a:srgbClr val="4D4D4D"/>
                </a:solidFill>
              </a:rPr>
              <a:t>&amp; </a:t>
            </a:r>
            <a:r>
              <a:rPr lang="en-US" sz="1400" i="1" dirty="0" smtClean="0">
                <a:solidFill>
                  <a:srgbClr val="4D4D4D"/>
                </a:solidFill>
              </a:rPr>
              <a:t>Telecommunications</a:t>
            </a:r>
            <a:r>
              <a:rPr lang="el-GR" sz="1400" i="1" dirty="0" smtClean="0">
                <a:solidFill>
                  <a:srgbClr val="4D4D4D"/>
                </a:solidFill>
              </a:rPr>
              <a:t> </a:t>
            </a:r>
            <a:r>
              <a:rPr lang="el-GR" sz="1400" i="1" dirty="0">
                <a:solidFill>
                  <a:srgbClr val="4D4D4D"/>
                </a:solidFill>
              </a:rPr>
              <a:t>– </a:t>
            </a:r>
            <a:r>
              <a:rPr lang="en-US" sz="1400" i="1" dirty="0" smtClean="0">
                <a:solidFill>
                  <a:srgbClr val="4D4D4D"/>
                </a:solidFill>
              </a:rPr>
              <a:t>NCSR</a:t>
            </a:r>
            <a:r>
              <a:rPr lang="el-GR" sz="1400" i="1" dirty="0" smtClean="0">
                <a:solidFill>
                  <a:srgbClr val="4D4D4D"/>
                </a:solidFill>
              </a:rPr>
              <a:t> </a:t>
            </a:r>
            <a:r>
              <a:rPr lang="en-US" sz="1400" i="1" dirty="0" smtClean="0">
                <a:solidFill>
                  <a:srgbClr val="4D4D4D"/>
                </a:solidFill>
              </a:rPr>
              <a:t>“Demokritos”</a:t>
            </a:r>
            <a:endParaRPr lang="it-IT" sz="1400" i="1" dirty="0">
              <a:solidFill>
                <a:srgbClr val="4D4D4D"/>
              </a:solidFill>
            </a:endParaRPr>
          </a:p>
        </p:txBody>
      </p:sp>
      <p:pic>
        <p:nvPicPr>
          <p:cNvPr id="9" name="Picture 5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825" y="5084763"/>
            <a:ext cx="1025525" cy="102393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614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4213" y="990600"/>
            <a:ext cx="8078787" cy="1371600"/>
          </a:xfrm>
        </p:spPr>
        <p:txBody>
          <a:bodyPr anchor="t"/>
          <a:lstStyle>
            <a:lvl1pPr>
              <a:defRPr sz="2400">
                <a:latin typeface="Verdana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267200" y="2438400"/>
            <a:ext cx="4495800" cy="1566863"/>
          </a:xfrm>
        </p:spPr>
        <p:txBody>
          <a:bodyPr/>
          <a:lstStyle>
            <a:lvl1pPr marL="0" indent="0">
              <a:buFont typeface="Wingdings" pitchFamily="2" charset="2"/>
              <a:buNone/>
              <a:defRPr sz="1800"/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10" name="Rectangle 42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8305800" y="6248400"/>
            <a:ext cx="685800" cy="228600"/>
          </a:xfrm>
        </p:spPr>
        <p:txBody>
          <a:bodyPr/>
          <a:lstStyle>
            <a:lvl1pPr algn="r">
              <a:defRPr>
                <a:solidFill>
                  <a:srgbClr val="666666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l-GR" smtClean="0"/>
              <a:t>13 Oct 2010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TkRibbon: Windows Ribbons for Tk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38950" y="76200"/>
            <a:ext cx="2152650" cy="6019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1000" y="76200"/>
            <a:ext cx="6305550" cy="6019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l-GR" smtClean="0"/>
              <a:t>13 Oct 2010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TkRibbon: Windows Ribbons for Tk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en-US" dirty="0" smtClean="0"/>
              <a:t>Click to edit Master title style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l-GR" smtClean="0"/>
              <a:t>13 Oct 2010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b="1" smtClean="0"/>
              <a:t>TkRibbon: Windows Ribbons for Tk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 lang="en-US" sz="1400" i="1" kern="1200" smtClean="0">
                <a:solidFill>
                  <a:srgbClr val="4D4D4D"/>
                </a:solidFill>
                <a:latin typeface="+mn-lt"/>
                <a:ea typeface="+mn-ea"/>
                <a:cs typeface="+mn-cs"/>
              </a:defRPr>
            </a:lvl1pPr>
          </a:lstStyle>
          <a:p>
            <a:fld id="{B6F15528-21DE-4FAA-801E-634DDDAF4B2B}" type="slidenum">
              <a:rPr lang="el-GR" smtClean="0"/>
              <a:pPr/>
              <a:t>‹#›</a:t>
            </a:fld>
            <a:endParaRPr lang="el-GR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l-GR" smtClean="0"/>
              <a:t>13 Oct 2010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TkRibbon: Windows Ribbons for Tk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1295400"/>
            <a:ext cx="41148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41148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l-GR" smtClean="0"/>
              <a:t>13 Oct 2010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TkRibbon: Windows Ribbons for Tk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l-GR" smtClean="0"/>
              <a:t>13 Oct 2010</a:t>
            </a: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TkRibbon: Windows Ribbons for Tk</a:t>
            </a: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l-GR" smtClean="0"/>
              <a:t>13 Oct 2010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TkRibbon: Windows Ribbons for Tk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l-GR" smtClean="0"/>
              <a:t>13 Oct 2010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TkRibbon: Windows Ribbons for Tk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l-GR" smtClean="0"/>
              <a:t>13 Oct 2010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TkRibbon: Windows Ribbons for Tk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l-GR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l-GR" smtClean="0"/>
              <a:t>13 Oct 2010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TkRibbon: Windows Ribbons for Tk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66" name="Rectangle 46"/>
          <p:cNvSpPr>
            <a:spLocks noChangeArrowheads="1"/>
          </p:cNvSpPr>
          <p:nvPr/>
        </p:nvSpPr>
        <p:spPr bwMode="auto">
          <a:xfrm>
            <a:off x="0" y="6296025"/>
            <a:ext cx="9144000" cy="304800"/>
          </a:xfrm>
          <a:prstGeom prst="rect">
            <a:avLst/>
          </a:prstGeom>
          <a:solidFill>
            <a:srgbClr val="99CCFF"/>
          </a:solidFill>
          <a:ln w="9525">
            <a:solidFill>
              <a:srgbClr val="99CCFF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l-GR"/>
          </a:p>
        </p:txBody>
      </p:sp>
      <p:sp>
        <p:nvSpPr>
          <p:cNvPr id="5165" name="Rectangle 45"/>
          <p:cNvSpPr>
            <a:spLocks noChangeArrowheads="1"/>
          </p:cNvSpPr>
          <p:nvPr/>
        </p:nvSpPr>
        <p:spPr bwMode="auto">
          <a:xfrm>
            <a:off x="0" y="838200"/>
            <a:ext cx="9144000" cy="304800"/>
          </a:xfrm>
          <a:prstGeom prst="rect">
            <a:avLst/>
          </a:prstGeom>
          <a:solidFill>
            <a:srgbClr val="99CCFF"/>
          </a:solidFill>
          <a:ln w="9525">
            <a:solidFill>
              <a:srgbClr val="99CCFF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l-GR"/>
          </a:p>
        </p:txBody>
      </p:sp>
      <p:sp>
        <p:nvSpPr>
          <p:cNvPr id="102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827088" y="76200"/>
            <a:ext cx="8164512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Fare </a:t>
            </a:r>
            <a:r>
              <a:rPr lang="en-US" dirty="0" err="1" smtClean="0"/>
              <a:t>clic</a:t>
            </a:r>
            <a:r>
              <a:rPr lang="en-US" dirty="0" smtClean="0"/>
              <a:t> per </a:t>
            </a:r>
            <a:r>
              <a:rPr lang="en-US" dirty="0" err="1" smtClean="0"/>
              <a:t>modificare</a:t>
            </a:r>
            <a:r>
              <a:rPr lang="en-US" dirty="0" smtClean="0"/>
              <a:t> lo stile del </a:t>
            </a:r>
            <a:r>
              <a:rPr lang="en-US" dirty="0" err="1" smtClean="0"/>
              <a:t>titolo</a:t>
            </a:r>
            <a:endParaRPr lang="en-US" dirty="0" smtClean="0"/>
          </a:p>
        </p:txBody>
      </p:sp>
      <p:sp>
        <p:nvSpPr>
          <p:cNvPr id="102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1000" y="1295400"/>
            <a:ext cx="83820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Fare clic per modificare gli stili del testo dello schema</a:t>
            </a:r>
          </a:p>
          <a:p>
            <a:pPr lvl="1"/>
            <a:r>
              <a:rPr lang="en-US" smtClean="0"/>
              <a:t>Secondo livello</a:t>
            </a:r>
          </a:p>
          <a:p>
            <a:pPr lvl="2"/>
            <a:r>
              <a:rPr lang="en-US" smtClean="0"/>
              <a:t>Terzo livello</a:t>
            </a:r>
          </a:p>
          <a:p>
            <a:pPr lvl="3"/>
            <a:r>
              <a:rPr lang="en-US" smtClean="0"/>
              <a:t>Quarto livello</a:t>
            </a:r>
          </a:p>
          <a:p>
            <a:pPr lvl="4"/>
            <a:r>
              <a:rPr lang="en-US" smtClean="0"/>
              <a:t>Quinto livello</a:t>
            </a:r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086600" y="6308725"/>
            <a:ext cx="132873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i="1">
                <a:solidFill>
                  <a:srgbClr val="4D4D4D"/>
                </a:solidFill>
              </a:defRPr>
            </a:lvl1pPr>
          </a:lstStyle>
          <a:p>
            <a:r>
              <a:rPr lang="el-GR" smtClean="0"/>
              <a:t>13 Oct 2010</a:t>
            </a:r>
            <a:endParaRPr lang="en-US" dirty="0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8775" y="6308725"/>
            <a:ext cx="689292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i="1">
                <a:solidFill>
                  <a:srgbClr val="4D4D4D"/>
                </a:solidFill>
              </a:defRPr>
            </a:lvl1pPr>
          </a:lstStyle>
          <a:p>
            <a:r>
              <a:rPr lang="en-US" b="1" smtClean="0"/>
              <a:t>TkRibbon: Windows Ribbons for Tk</a:t>
            </a:r>
            <a:endParaRPr lang="en-US" dirty="0"/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534400" y="6300788"/>
            <a:ext cx="457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lang="en-US" sz="1400" i="1" kern="1200" smtClean="0">
                <a:solidFill>
                  <a:srgbClr val="4D4D4D"/>
                </a:solidFill>
                <a:latin typeface="+mn-lt"/>
                <a:ea typeface="+mn-ea"/>
                <a:cs typeface="+mn-cs"/>
              </a:defRPr>
            </a:lvl1pPr>
          </a:lstStyle>
          <a:p>
            <a:fld id="{B6F15528-21DE-4FAA-801E-634DDDAF4B2B}" type="slidenum">
              <a:rPr lang="el-GR" smtClean="0"/>
              <a:pPr/>
              <a:t>‹#›</a:t>
            </a:fld>
            <a:endParaRPr lang="el-GR" dirty="0"/>
          </a:p>
        </p:txBody>
      </p:sp>
      <p:sp>
        <p:nvSpPr>
          <p:cNvPr id="5152" name="Line 32"/>
          <p:cNvSpPr>
            <a:spLocks noChangeShapeType="1"/>
          </p:cNvSpPr>
          <p:nvPr/>
        </p:nvSpPr>
        <p:spPr bwMode="auto">
          <a:xfrm flipH="1">
            <a:off x="76200" y="838200"/>
            <a:ext cx="8915400" cy="0"/>
          </a:xfrm>
          <a:prstGeom prst="line">
            <a:avLst/>
          </a:prstGeom>
          <a:noFill/>
          <a:ln w="9525">
            <a:solidFill>
              <a:srgbClr val="336699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l-GR"/>
          </a:p>
        </p:txBody>
      </p:sp>
      <p:pic>
        <p:nvPicPr>
          <p:cNvPr id="1034" name="Picture 51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71438" y="80963"/>
            <a:ext cx="647700" cy="64611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§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2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ü"/>
        <a:defRPr sz="20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b="1" dirty="0" err="1" smtClean="0"/>
              <a:t>TkRibbon</a:t>
            </a:r>
            <a:r>
              <a:rPr lang="en-GB" b="1" dirty="0" smtClean="0"/>
              <a:t>: Windows Ribbons for Tk</a:t>
            </a:r>
            <a:endParaRPr lang="el-G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267200" y="2438400"/>
            <a:ext cx="4876800" cy="2438400"/>
          </a:xfrm>
        </p:spPr>
        <p:txBody>
          <a:bodyPr rIns="0"/>
          <a:lstStyle/>
          <a:p>
            <a:r>
              <a:rPr lang="en-US" sz="2000" b="1" dirty="0" smtClean="0"/>
              <a:t>Georgios Petasis</a:t>
            </a:r>
          </a:p>
          <a:p>
            <a:endParaRPr lang="en-US" sz="1200" dirty="0" smtClean="0"/>
          </a:p>
          <a:p>
            <a:r>
              <a:rPr lang="en-GB" sz="1400" dirty="0" smtClean="0"/>
              <a:t>Software and Knowledge Engineering Laboratory,</a:t>
            </a:r>
            <a:br>
              <a:rPr lang="en-GB" sz="1400" dirty="0" smtClean="0"/>
            </a:br>
            <a:r>
              <a:rPr lang="en-GB" sz="1400" dirty="0" smtClean="0"/>
              <a:t>Institute of Informatics and Telecommunications,</a:t>
            </a:r>
            <a:br>
              <a:rPr lang="en-GB" sz="1400" dirty="0" smtClean="0"/>
            </a:br>
            <a:r>
              <a:rPr lang="en-GB" sz="1400" dirty="0" smtClean="0"/>
              <a:t>National Centre for Scientific Research “Demokritos”,</a:t>
            </a:r>
            <a:br>
              <a:rPr lang="en-GB" sz="1400" dirty="0" smtClean="0"/>
            </a:br>
            <a:r>
              <a:rPr lang="en-GB" sz="1400" dirty="0" smtClean="0"/>
              <a:t>Athens, Greece</a:t>
            </a:r>
            <a:br>
              <a:rPr lang="en-GB" sz="1400" dirty="0" smtClean="0"/>
            </a:br>
            <a:r>
              <a:rPr lang="en-GB" sz="1400" dirty="0" smtClean="0"/>
              <a:t>petasis@iit.demokritos.gr</a:t>
            </a:r>
            <a:endParaRPr lang="el-GR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Compiling the XML into a DLL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Ribbons are contained in DLLs</a:t>
            </a:r>
          </a:p>
          <a:p>
            <a:pPr lvl="1"/>
            <a:r>
              <a:rPr lang="en-US" dirty="0" smtClean="0"/>
              <a:t>Thus, the XAML describing a Ribbon must be compiled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13 Oct 2010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 smtClean="0"/>
              <a:t>TkRibbon: Windows Ribbons for Tk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l-GR" smtClean="0"/>
              <a:pPr/>
              <a:t>10</a:t>
            </a:fld>
            <a:endParaRPr lang="el-GR" dirty="0"/>
          </a:p>
        </p:txBody>
      </p:sp>
      <p:graphicFrame>
        <p:nvGraphicFramePr>
          <p:cNvPr id="8" name="Content Placeholder 6"/>
          <p:cNvGraphicFramePr>
            <a:graphicFrameLocks/>
          </p:cNvGraphicFramePr>
          <p:nvPr/>
        </p:nvGraphicFramePr>
        <p:xfrm>
          <a:off x="381000" y="2590800"/>
          <a:ext cx="8382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382000"/>
              </a:tblGrid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>
                          <a:solidFill>
                            <a:srgbClr val="000000"/>
                          </a:solidFill>
                          <a:latin typeface="Courier New" pitchFamily="49" charset="0"/>
                          <a:ea typeface="Calibri"/>
                          <a:cs typeface="Courier New" pitchFamily="49" charset="0"/>
                        </a:rPr>
                        <a:t>uicc.exe  ribbon1.xml  ribbon1.bml  /header:ribbon1.h \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>
                          <a:solidFill>
                            <a:srgbClr val="000000"/>
                          </a:solidFill>
                          <a:latin typeface="Courier New" pitchFamily="49" charset="0"/>
                          <a:ea typeface="Calibri"/>
                          <a:cs typeface="Courier New" pitchFamily="49" charset="0"/>
                        </a:rPr>
                        <a:t>           </a:t>
                      </a:r>
                      <a:r>
                        <a:rPr lang="en-GB" sz="1600" baseline="0" dirty="0" smtClean="0">
                          <a:solidFill>
                            <a:srgbClr val="000000"/>
                          </a:solidFill>
                          <a:latin typeface="Courier New" pitchFamily="49" charset="0"/>
                          <a:ea typeface="Calibri"/>
                          <a:cs typeface="Courier New" pitchFamily="49" charset="0"/>
                        </a:rPr>
                        <a:t> </a:t>
                      </a:r>
                      <a:r>
                        <a:rPr lang="en-GB" sz="1600" dirty="0" smtClean="0">
                          <a:solidFill>
                            <a:srgbClr val="000000"/>
                          </a:solidFill>
                          <a:latin typeface="Courier New" pitchFamily="49" charset="0"/>
                          <a:ea typeface="Calibri"/>
                          <a:cs typeface="Courier New" pitchFamily="49" charset="0"/>
                        </a:rPr>
                        <a:t>       /res:ribbon1.rc  </a:t>
                      </a:r>
                      <a:r>
                        <a:rPr lang="en-GB" sz="1600" dirty="0" smtClean="0">
                          <a:solidFill>
                            <a:srgbClr val="FF0000"/>
                          </a:solidFill>
                          <a:latin typeface="Courier New" pitchFamily="49" charset="0"/>
                          <a:ea typeface="Calibri"/>
                          <a:cs typeface="Courier New" pitchFamily="49" charset="0"/>
                        </a:rPr>
                        <a:t>/name:RIBBON1</a:t>
                      </a: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 smtClean="0">
                          <a:solidFill>
                            <a:srgbClr val="000000"/>
                          </a:solidFill>
                          <a:latin typeface="Courier New" pitchFamily="49" charset="0"/>
                          <a:ea typeface="Calibri"/>
                          <a:cs typeface="Courier New" pitchFamily="49" charset="0"/>
                        </a:rPr>
                        <a:t>rc.exe  ribbon1.rc</a:t>
                      </a: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 smtClean="0">
                          <a:solidFill>
                            <a:srgbClr val="000000"/>
                          </a:solidFill>
                          <a:latin typeface="Courier New" pitchFamily="49" charset="0"/>
                          <a:ea typeface="Calibri"/>
                          <a:cs typeface="Courier New" pitchFamily="49" charset="0"/>
                        </a:rPr>
                        <a:t>link.exe  /NOENTRY  /DLL  /</a:t>
                      </a:r>
                      <a:r>
                        <a:rPr lang="en-GB" sz="1600" b="1" kern="1200" dirty="0" smtClean="0">
                          <a:solidFill>
                            <a:srgbClr val="000000"/>
                          </a:solidFill>
                          <a:latin typeface="Courier New" pitchFamily="49" charset="0"/>
                          <a:ea typeface="Calibri"/>
                          <a:cs typeface="Courier New" pitchFamily="49" charset="0"/>
                        </a:rPr>
                        <a:t>MACHINE:X86</a:t>
                      </a:r>
                      <a:r>
                        <a:rPr lang="en-GB" sz="1600" dirty="0" smtClean="0">
                          <a:solidFill>
                            <a:srgbClr val="000000"/>
                          </a:solidFill>
                          <a:latin typeface="Courier New" pitchFamily="49" charset="0"/>
                          <a:ea typeface="Calibri"/>
                          <a:cs typeface="Courier New" pitchFamily="49" charset="0"/>
                        </a:rPr>
                        <a:t>  /OUT:ribbon1.dll \</a:t>
                      </a: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 smtClean="0">
                          <a:solidFill>
                            <a:srgbClr val="000000"/>
                          </a:solidFill>
                          <a:latin typeface="Courier New" pitchFamily="49" charset="0"/>
                          <a:ea typeface="Calibri"/>
                          <a:cs typeface="Courier New" pitchFamily="49" charset="0"/>
                        </a:rPr>
                        <a:t>                    ribbon1.res</a:t>
                      </a:r>
                      <a:endParaRPr lang="el-GR" sz="1600" b="1" dirty="0">
                        <a:solidFill>
                          <a:srgbClr val="000000"/>
                        </a:solidFill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marR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95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9" name="Content Placeholder 6"/>
          <p:cNvGraphicFramePr>
            <a:graphicFrameLocks/>
          </p:cNvGraphicFramePr>
          <p:nvPr/>
        </p:nvGraphicFramePr>
        <p:xfrm>
          <a:off x="381000" y="4038600"/>
          <a:ext cx="8382000" cy="2194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382000"/>
              </a:tblGrid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8000"/>
                          </a:solidFill>
                          <a:latin typeface="Consolas"/>
                          <a:ea typeface="Calibri"/>
                          <a:cs typeface="Times New Roman"/>
                        </a:rPr>
                        <a:t>// ****************************************************************************</a:t>
                      </a:r>
                      <a:endParaRPr lang="el-GR" sz="12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8000"/>
                          </a:solidFill>
                          <a:latin typeface="Consolas"/>
                          <a:ea typeface="Calibri"/>
                          <a:cs typeface="Times New Roman"/>
                        </a:rPr>
                        <a:t>// * This is an automatically generated header file for UI Element definition *</a:t>
                      </a:r>
                      <a:endParaRPr lang="el-GR" sz="12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8000"/>
                          </a:solidFill>
                          <a:latin typeface="Consolas"/>
                          <a:ea typeface="Calibri"/>
                          <a:cs typeface="Times New Roman"/>
                        </a:rPr>
                        <a:t>// * resource symbols and values. Please do not modify manually.              *</a:t>
                      </a:r>
                      <a:endParaRPr lang="el-GR" sz="12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8000"/>
                          </a:solidFill>
                          <a:latin typeface="Consolas"/>
                          <a:ea typeface="Calibri"/>
                          <a:cs typeface="Times New Roman"/>
                        </a:rPr>
                        <a:t>// ****************************************************************************</a:t>
                      </a:r>
                      <a:endParaRPr lang="el-GR" sz="12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FF"/>
                          </a:solidFill>
                          <a:latin typeface="Consolas"/>
                          <a:ea typeface="Calibri"/>
                          <a:cs typeface="Times New Roman"/>
                        </a:rPr>
                        <a:t>#</a:t>
                      </a:r>
                      <a:r>
                        <a:rPr lang="en-US" sz="1200" dirty="0" err="1">
                          <a:solidFill>
                            <a:srgbClr val="0000FF"/>
                          </a:solidFill>
                          <a:latin typeface="Consolas"/>
                          <a:ea typeface="Calibri"/>
                          <a:cs typeface="Times New Roman"/>
                        </a:rPr>
                        <a:t>pragma</a:t>
                      </a:r>
                      <a:r>
                        <a:rPr lang="en-US" sz="1200" dirty="0">
                          <a:latin typeface="Consolas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200" dirty="0">
                          <a:solidFill>
                            <a:srgbClr val="0000FF"/>
                          </a:solidFill>
                          <a:latin typeface="Consolas"/>
                          <a:ea typeface="Calibri"/>
                          <a:cs typeface="Times New Roman"/>
                        </a:rPr>
                        <a:t>once</a:t>
                      </a:r>
                      <a:endParaRPr lang="el-GR" sz="12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FF"/>
                          </a:solidFill>
                          <a:latin typeface="Consolas"/>
                          <a:ea typeface="Calibri"/>
                          <a:cs typeface="Times New Roman"/>
                        </a:rPr>
                        <a:t>#define</a:t>
                      </a:r>
                      <a:r>
                        <a:rPr lang="en-US" sz="1200" dirty="0">
                          <a:latin typeface="Consolas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200" dirty="0" err="1">
                          <a:solidFill>
                            <a:srgbClr val="000000"/>
                          </a:solidFill>
                          <a:latin typeface="Consolas"/>
                          <a:ea typeface="Calibri"/>
                          <a:cs typeface="Times New Roman"/>
                        </a:rPr>
                        <a:t>cmdExit</a:t>
                      </a:r>
                      <a:r>
                        <a:rPr lang="en-US" sz="1200" dirty="0">
                          <a:solidFill>
                            <a:srgbClr val="000000"/>
                          </a:solidFill>
                          <a:latin typeface="Consolas"/>
                          <a:ea typeface="Calibri"/>
                          <a:cs typeface="Times New Roman"/>
                        </a:rPr>
                        <a:t> 2 </a:t>
                      </a:r>
                      <a:endParaRPr lang="el-GR" sz="1200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FF"/>
                          </a:solidFill>
                          <a:latin typeface="Consolas"/>
                          <a:ea typeface="Calibri"/>
                          <a:cs typeface="Times New Roman"/>
                        </a:rPr>
                        <a:t>#define</a:t>
                      </a:r>
                      <a:r>
                        <a:rPr lang="en-US" sz="1200" dirty="0">
                          <a:latin typeface="Consolas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200" dirty="0" err="1">
                          <a:solidFill>
                            <a:srgbClr val="000000"/>
                          </a:solidFill>
                          <a:latin typeface="Consolas"/>
                          <a:ea typeface="Calibri"/>
                          <a:cs typeface="Times New Roman"/>
                        </a:rPr>
                        <a:t>cmdExit_LabelTitle_RESID</a:t>
                      </a:r>
                      <a:r>
                        <a:rPr lang="en-US" sz="1200" dirty="0">
                          <a:solidFill>
                            <a:srgbClr val="000000"/>
                          </a:solidFill>
                          <a:latin typeface="Consolas"/>
                          <a:ea typeface="Calibri"/>
                          <a:cs typeface="Times New Roman"/>
                        </a:rPr>
                        <a:t> 60001</a:t>
                      </a:r>
                      <a:endParaRPr lang="el-GR" sz="1200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FF"/>
                          </a:solidFill>
                          <a:latin typeface="Consolas"/>
                          <a:ea typeface="Calibri"/>
                          <a:cs typeface="Times New Roman"/>
                        </a:rPr>
                        <a:t>#define</a:t>
                      </a:r>
                      <a:r>
                        <a:rPr lang="en-US" sz="1200" dirty="0">
                          <a:latin typeface="Consolas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200" dirty="0" err="1">
                          <a:solidFill>
                            <a:srgbClr val="000000"/>
                          </a:solidFill>
                          <a:latin typeface="Consolas"/>
                          <a:ea typeface="Calibri"/>
                          <a:cs typeface="Times New Roman"/>
                        </a:rPr>
                        <a:t>cmdExit_TooltipTitle_RESID</a:t>
                      </a:r>
                      <a:r>
                        <a:rPr lang="en-US" sz="1200" dirty="0">
                          <a:solidFill>
                            <a:srgbClr val="000000"/>
                          </a:solidFill>
                          <a:latin typeface="Consolas"/>
                          <a:ea typeface="Calibri"/>
                          <a:cs typeface="Times New Roman"/>
                        </a:rPr>
                        <a:t> 60002</a:t>
                      </a:r>
                      <a:endParaRPr lang="el-GR" sz="1200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FF"/>
                          </a:solidFill>
                          <a:latin typeface="Consolas"/>
                          <a:ea typeface="Calibri"/>
                          <a:cs typeface="Times New Roman"/>
                        </a:rPr>
                        <a:t>#define</a:t>
                      </a:r>
                      <a:r>
                        <a:rPr lang="en-US" sz="1200" dirty="0">
                          <a:latin typeface="Consolas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200" dirty="0" err="1">
                          <a:solidFill>
                            <a:srgbClr val="000000"/>
                          </a:solidFill>
                          <a:latin typeface="Consolas"/>
                          <a:ea typeface="Calibri"/>
                          <a:cs typeface="Times New Roman"/>
                        </a:rPr>
                        <a:t>cmdExit_TooltipDescription_RESID</a:t>
                      </a:r>
                      <a:r>
                        <a:rPr lang="en-US" sz="1200" dirty="0">
                          <a:solidFill>
                            <a:srgbClr val="000000"/>
                          </a:solidFill>
                          <a:latin typeface="Consolas"/>
                          <a:ea typeface="Calibri"/>
                          <a:cs typeface="Times New Roman"/>
                        </a:rPr>
                        <a:t> 60003</a:t>
                      </a:r>
                      <a:endParaRPr lang="el-GR" sz="1200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FF"/>
                          </a:solidFill>
                          <a:latin typeface="Consolas"/>
                          <a:ea typeface="Calibri"/>
                          <a:cs typeface="Times New Roman"/>
                        </a:rPr>
                        <a:t>#define</a:t>
                      </a:r>
                      <a:r>
                        <a:rPr lang="en-US" sz="1200" dirty="0">
                          <a:latin typeface="Consolas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200" dirty="0">
                          <a:solidFill>
                            <a:srgbClr val="000000"/>
                          </a:solidFill>
                          <a:latin typeface="Consolas"/>
                          <a:ea typeface="Calibri"/>
                          <a:cs typeface="Times New Roman"/>
                        </a:rPr>
                        <a:t>InternalCmd2_LabelTitle_RESID 60004</a:t>
                      </a:r>
                      <a:endParaRPr lang="el-GR" sz="1200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FF"/>
                          </a:solidFill>
                          <a:latin typeface="Consolas"/>
                          <a:ea typeface="Calibri"/>
                          <a:cs typeface="Times New Roman"/>
                        </a:rPr>
                        <a:t>#define</a:t>
                      </a:r>
                      <a:r>
                        <a:rPr lang="en-US" sz="1200" dirty="0">
                          <a:latin typeface="Consolas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200" dirty="0">
                          <a:solidFill>
                            <a:srgbClr val="000000"/>
                          </a:solidFill>
                          <a:latin typeface="Consolas"/>
                          <a:ea typeface="Calibri"/>
                          <a:cs typeface="Times New Roman"/>
                        </a:rPr>
                        <a:t>InternalCmd4_LabelTitle_RESID 60005</a:t>
                      </a:r>
                      <a:endParaRPr lang="el-GR" sz="1200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FF"/>
                          </a:solidFill>
                          <a:latin typeface="Consolas"/>
                          <a:ea typeface="Calibri"/>
                          <a:cs typeface="Times New Roman"/>
                        </a:rPr>
                        <a:t>#define</a:t>
                      </a:r>
                      <a:r>
                        <a:rPr lang="en-US" sz="1200" dirty="0">
                          <a:latin typeface="Consolas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200" dirty="0">
                          <a:solidFill>
                            <a:srgbClr val="000000"/>
                          </a:solidFill>
                          <a:latin typeface="Consolas"/>
                          <a:ea typeface="Calibri"/>
                          <a:cs typeface="Times New Roman"/>
                        </a:rPr>
                        <a:t>InternalCmd6_LabelTitle_RESID 60006</a:t>
                      </a:r>
                      <a:endParaRPr lang="el-GR" sz="1200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95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Creating the widget (1)</a:t>
            </a:r>
            <a:endParaRPr lang="el-GR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</p:nvPr>
        </p:nvGraphicFramePr>
        <p:xfrm>
          <a:off x="228600" y="1356360"/>
          <a:ext cx="8686800" cy="4663440"/>
        </p:xfrm>
        <a:graphic>
          <a:graphicData uri="http://schemas.openxmlformats.org/drawingml/2006/table">
            <a:tbl>
              <a:tblPr/>
              <a:tblGrid>
                <a:gridCol w="8686800"/>
              </a:tblGrid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700" b="0" dirty="0">
                          <a:solidFill>
                            <a:srgbClr val="804040"/>
                          </a:solidFill>
                          <a:latin typeface="Courier New" pitchFamily="49" charset="0"/>
                          <a:ea typeface="Calibri"/>
                          <a:cs typeface="Courier New" pitchFamily="49" charset="0"/>
                        </a:rPr>
                        <a:t>package</a:t>
                      </a:r>
                      <a:r>
                        <a:rPr lang="en-US" sz="1700" b="0" dirty="0">
                          <a:latin typeface="Courier New" pitchFamily="49" charset="0"/>
                          <a:ea typeface="Calibri"/>
                          <a:cs typeface="Courier New" pitchFamily="49" charset="0"/>
                        </a:rPr>
                        <a:t> require Tk</a:t>
                      </a:r>
                      <a:endParaRPr lang="el-GR" sz="1700" b="0" dirty="0">
                        <a:latin typeface="Courier New" pitchFamily="49" charset="0"/>
                        <a:ea typeface="Calibri"/>
                        <a:cs typeface="Courier New" pitchFamily="49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700" b="0" dirty="0">
                          <a:solidFill>
                            <a:srgbClr val="804040"/>
                          </a:solidFill>
                          <a:latin typeface="Courier New" pitchFamily="49" charset="0"/>
                          <a:ea typeface="Calibri"/>
                          <a:cs typeface="Courier New" pitchFamily="49" charset="0"/>
                        </a:rPr>
                        <a:t>package</a:t>
                      </a:r>
                      <a:r>
                        <a:rPr lang="en-US" sz="1700" b="0" dirty="0">
                          <a:latin typeface="Courier New" pitchFamily="49" charset="0"/>
                          <a:ea typeface="Calibri"/>
                          <a:cs typeface="Courier New" pitchFamily="49" charset="0"/>
                        </a:rPr>
                        <a:t> require </a:t>
                      </a:r>
                      <a:r>
                        <a:rPr lang="en-US" sz="1700" b="0" dirty="0" err="1">
                          <a:latin typeface="Courier New" pitchFamily="49" charset="0"/>
                          <a:ea typeface="Calibri"/>
                          <a:cs typeface="Courier New" pitchFamily="49" charset="0"/>
                        </a:rPr>
                        <a:t>tkribbon</a:t>
                      </a:r>
                      <a:endParaRPr lang="el-GR" sz="1700" b="0" dirty="0">
                        <a:latin typeface="Courier New" pitchFamily="49" charset="0"/>
                        <a:ea typeface="Calibri"/>
                        <a:cs typeface="Courier New" pitchFamily="49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700" b="0" dirty="0">
                          <a:solidFill>
                            <a:srgbClr val="804040"/>
                          </a:solidFill>
                          <a:latin typeface="Courier New" pitchFamily="49" charset="0"/>
                          <a:ea typeface="Calibri"/>
                          <a:cs typeface="Courier New" pitchFamily="49" charset="0"/>
                        </a:rPr>
                        <a:t>set</a:t>
                      </a:r>
                      <a:r>
                        <a:rPr lang="en-US" sz="1700" b="0" dirty="0">
                          <a:latin typeface="Courier New" pitchFamily="49" charset="0"/>
                          <a:ea typeface="Calibri"/>
                          <a:cs typeface="Courier New" pitchFamily="49" charset="0"/>
                        </a:rPr>
                        <a:t> </a:t>
                      </a:r>
                      <a:r>
                        <a:rPr lang="en-US" sz="1700" b="0" dirty="0" err="1">
                          <a:latin typeface="Courier New" pitchFamily="49" charset="0"/>
                          <a:ea typeface="Calibri"/>
                          <a:cs typeface="Courier New" pitchFamily="49" charset="0"/>
                        </a:rPr>
                        <a:t>ScriptDir</a:t>
                      </a:r>
                      <a:r>
                        <a:rPr lang="en-US" sz="1700" b="0" dirty="0">
                          <a:latin typeface="Courier New" pitchFamily="49" charset="0"/>
                          <a:ea typeface="Calibri"/>
                          <a:cs typeface="Courier New" pitchFamily="49" charset="0"/>
                        </a:rPr>
                        <a:t> [</a:t>
                      </a:r>
                      <a:r>
                        <a:rPr lang="en-US" sz="1700" b="0" dirty="0">
                          <a:solidFill>
                            <a:srgbClr val="804040"/>
                          </a:solidFill>
                          <a:latin typeface="Courier New" pitchFamily="49" charset="0"/>
                          <a:ea typeface="Calibri"/>
                          <a:cs typeface="Courier New" pitchFamily="49" charset="0"/>
                        </a:rPr>
                        <a:t>file</a:t>
                      </a:r>
                      <a:r>
                        <a:rPr lang="en-US" sz="1700" b="0" dirty="0">
                          <a:latin typeface="Courier New" pitchFamily="49" charset="0"/>
                          <a:ea typeface="Calibri"/>
                          <a:cs typeface="Courier New" pitchFamily="49" charset="0"/>
                        </a:rPr>
                        <a:t> </a:t>
                      </a:r>
                      <a:r>
                        <a:rPr lang="en-US" sz="1700" b="0" dirty="0" err="1">
                          <a:latin typeface="Courier New" pitchFamily="49" charset="0"/>
                          <a:ea typeface="Calibri"/>
                          <a:cs typeface="Courier New" pitchFamily="49" charset="0"/>
                        </a:rPr>
                        <a:t>dirname</a:t>
                      </a:r>
                      <a:r>
                        <a:rPr lang="en-US" sz="1700" b="0" dirty="0">
                          <a:latin typeface="Courier New" pitchFamily="49" charset="0"/>
                          <a:ea typeface="Calibri"/>
                          <a:cs typeface="Courier New" pitchFamily="49" charset="0"/>
                        </a:rPr>
                        <a:t> [</a:t>
                      </a:r>
                      <a:r>
                        <a:rPr lang="en-US" sz="1700" b="0" dirty="0">
                          <a:solidFill>
                            <a:srgbClr val="804040"/>
                          </a:solidFill>
                          <a:latin typeface="Courier New" pitchFamily="49" charset="0"/>
                          <a:ea typeface="Calibri"/>
                          <a:cs typeface="Courier New" pitchFamily="49" charset="0"/>
                        </a:rPr>
                        <a:t>file</a:t>
                      </a:r>
                      <a:r>
                        <a:rPr lang="en-US" sz="1700" b="0" dirty="0">
                          <a:latin typeface="Courier New" pitchFamily="49" charset="0"/>
                          <a:ea typeface="Calibri"/>
                          <a:cs typeface="Courier New" pitchFamily="49" charset="0"/>
                        </a:rPr>
                        <a:t> normalize [</a:t>
                      </a:r>
                      <a:r>
                        <a:rPr lang="en-US" sz="1700" b="0" dirty="0">
                          <a:solidFill>
                            <a:srgbClr val="804040"/>
                          </a:solidFill>
                          <a:latin typeface="Courier New" pitchFamily="49" charset="0"/>
                          <a:ea typeface="Calibri"/>
                          <a:cs typeface="Courier New" pitchFamily="49" charset="0"/>
                        </a:rPr>
                        <a:t>info</a:t>
                      </a:r>
                      <a:r>
                        <a:rPr lang="en-US" sz="1700" b="0" dirty="0">
                          <a:latin typeface="Courier New" pitchFamily="49" charset="0"/>
                          <a:ea typeface="Calibri"/>
                          <a:cs typeface="Courier New" pitchFamily="49" charset="0"/>
                        </a:rPr>
                        <a:t> script]]]</a:t>
                      </a:r>
                      <a:endParaRPr lang="el-GR" sz="1700" b="0" dirty="0">
                        <a:latin typeface="Courier New" pitchFamily="49" charset="0"/>
                        <a:ea typeface="Calibri"/>
                        <a:cs typeface="Courier New" pitchFamily="49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700" b="0" dirty="0">
                          <a:solidFill>
                            <a:srgbClr val="0000FF"/>
                          </a:solidFill>
                          <a:latin typeface="Courier New" pitchFamily="49" charset="0"/>
                          <a:ea typeface="Calibri"/>
                          <a:cs typeface="Courier New" pitchFamily="49" charset="0"/>
                        </a:rPr>
                        <a:t>## The resources DLL containing the Ribbon...</a:t>
                      </a:r>
                      <a:endParaRPr lang="el-GR" sz="1700" b="0" dirty="0">
                        <a:latin typeface="Courier New" pitchFamily="49" charset="0"/>
                        <a:ea typeface="Calibri"/>
                        <a:cs typeface="Courier New" pitchFamily="49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700" b="0" dirty="0">
                          <a:solidFill>
                            <a:srgbClr val="804040"/>
                          </a:solidFill>
                          <a:latin typeface="Courier New" pitchFamily="49" charset="0"/>
                          <a:ea typeface="Calibri"/>
                          <a:cs typeface="Courier New" pitchFamily="49" charset="0"/>
                        </a:rPr>
                        <a:t>set</a:t>
                      </a:r>
                      <a:r>
                        <a:rPr lang="en-US" sz="1700" b="0" dirty="0">
                          <a:latin typeface="Courier New" pitchFamily="49" charset="0"/>
                          <a:ea typeface="Calibri"/>
                          <a:cs typeface="Courier New" pitchFamily="49" charset="0"/>
                        </a:rPr>
                        <a:t> </a:t>
                      </a:r>
                      <a:r>
                        <a:rPr lang="en-US" sz="1700" b="0" dirty="0" err="1">
                          <a:latin typeface="Courier New" pitchFamily="49" charset="0"/>
                          <a:ea typeface="Calibri"/>
                          <a:cs typeface="Courier New" pitchFamily="49" charset="0"/>
                        </a:rPr>
                        <a:t>RibbonDLL</a:t>
                      </a:r>
                      <a:r>
                        <a:rPr lang="en-US" sz="1700" b="0" dirty="0">
                          <a:latin typeface="Courier New" pitchFamily="49" charset="0"/>
                          <a:ea typeface="Calibri"/>
                          <a:cs typeface="Courier New" pitchFamily="49" charset="0"/>
                        </a:rPr>
                        <a:t> </a:t>
                      </a:r>
                      <a:r>
                        <a:rPr lang="en-US" sz="1700" b="0" dirty="0">
                          <a:solidFill>
                            <a:srgbClr val="008080"/>
                          </a:solidFill>
                          <a:latin typeface="Courier New" pitchFamily="49" charset="0"/>
                          <a:ea typeface="Calibri"/>
                          <a:cs typeface="Courier New" pitchFamily="49" charset="0"/>
                        </a:rPr>
                        <a:t>$</a:t>
                      </a:r>
                      <a:r>
                        <a:rPr lang="en-US" sz="1700" b="0" dirty="0" err="1">
                          <a:solidFill>
                            <a:srgbClr val="008080"/>
                          </a:solidFill>
                          <a:latin typeface="Courier New" pitchFamily="49" charset="0"/>
                          <a:ea typeface="Calibri"/>
                          <a:cs typeface="Courier New" pitchFamily="49" charset="0"/>
                        </a:rPr>
                        <a:t>ScriptDir</a:t>
                      </a:r>
                      <a:r>
                        <a:rPr lang="en-US" sz="1700" b="0" dirty="0">
                          <a:latin typeface="Courier New" pitchFamily="49" charset="0"/>
                          <a:ea typeface="Calibri"/>
                          <a:cs typeface="Courier New" pitchFamily="49" charset="0"/>
                        </a:rPr>
                        <a:t>/ribbon1.dll</a:t>
                      </a:r>
                      <a:endParaRPr lang="el-GR" sz="1700" b="0" dirty="0">
                        <a:latin typeface="Courier New" pitchFamily="49" charset="0"/>
                        <a:ea typeface="Calibri"/>
                        <a:cs typeface="Courier New" pitchFamily="49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700" b="0" dirty="0">
                          <a:solidFill>
                            <a:srgbClr val="0000FF"/>
                          </a:solidFill>
                          <a:latin typeface="Courier New" pitchFamily="49" charset="0"/>
                          <a:ea typeface="Calibri"/>
                          <a:cs typeface="Courier New" pitchFamily="49" charset="0"/>
                        </a:rPr>
                        <a:t>## Create a Ribbon widget:</a:t>
                      </a:r>
                      <a:endParaRPr lang="el-GR" sz="1700" b="0" dirty="0">
                        <a:latin typeface="Courier New" pitchFamily="49" charset="0"/>
                        <a:ea typeface="Calibri"/>
                        <a:cs typeface="Courier New" pitchFamily="49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700" b="0" dirty="0">
                          <a:solidFill>
                            <a:srgbClr val="804040"/>
                          </a:solidFill>
                          <a:latin typeface="Courier New" pitchFamily="49" charset="0"/>
                          <a:ea typeface="Calibri"/>
                          <a:cs typeface="Courier New" pitchFamily="49" charset="0"/>
                        </a:rPr>
                        <a:t>set</a:t>
                      </a:r>
                      <a:r>
                        <a:rPr lang="en-US" sz="1700" b="0" dirty="0">
                          <a:latin typeface="Courier New" pitchFamily="49" charset="0"/>
                          <a:ea typeface="Calibri"/>
                          <a:cs typeface="Courier New" pitchFamily="49" charset="0"/>
                        </a:rPr>
                        <a:t> toolbar [</a:t>
                      </a:r>
                      <a:r>
                        <a:rPr lang="en-US" sz="1700" b="0" dirty="0" err="1">
                          <a:latin typeface="Courier New" pitchFamily="49" charset="0"/>
                          <a:ea typeface="Calibri"/>
                          <a:cs typeface="Courier New" pitchFamily="49" charset="0"/>
                        </a:rPr>
                        <a:t>tkribbon</a:t>
                      </a:r>
                      <a:r>
                        <a:rPr lang="en-US" sz="1700" b="0" dirty="0">
                          <a:latin typeface="Courier New" pitchFamily="49" charset="0"/>
                          <a:ea typeface="Calibri"/>
                          <a:cs typeface="Courier New" pitchFamily="49" charset="0"/>
                        </a:rPr>
                        <a:t>::ribbon .ribbon -command \</a:t>
                      </a:r>
                      <a:endParaRPr lang="el-GR" sz="1700" b="0" dirty="0">
                        <a:latin typeface="Courier New" pitchFamily="49" charset="0"/>
                        <a:ea typeface="Calibri"/>
                        <a:cs typeface="Courier New" pitchFamily="49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700" b="0" dirty="0">
                          <a:latin typeface="Courier New" pitchFamily="49" charset="0"/>
                          <a:ea typeface="Calibri"/>
                          <a:cs typeface="Courier New" pitchFamily="49" charset="0"/>
                        </a:rPr>
                        <a:t>                       </a:t>
                      </a:r>
                      <a:r>
                        <a:rPr lang="en-US" sz="1700" b="0" dirty="0" err="1">
                          <a:latin typeface="Courier New" pitchFamily="49" charset="0"/>
                          <a:ea typeface="Calibri"/>
                          <a:cs typeface="Courier New" pitchFamily="49" charset="0"/>
                        </a:rPr>
                        <a:t>onRibbonUpdatePropertyDispatch</a:t>
                      </a:r>
                      <a:r>
                        <a:rPr lang="en-US" sz="1700" b="0" dirty="0">
                          <a:latin typeface="Courier New" pitchFamily="49" charset="0"/>
                          <a:ea typeface="Calibri"/>
                          <a:cs typeface="Courier New" pitchFamily="49" charset="0"/>
                        </a:rPr>
                        <a:t>]</a:t>
                      </a:r>
                      <a:endParaRPr lang="el-GR" sz="1700" b="0" dirty="0">
                        <a:latin typeface="Courier New" pitchFamily="49" charset="0"/>
                        <a:ea typeface="Calibri"/>
                        <a:cs typeface="Courier New" pitchFamily="49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700" b="0" dirty="0">
                          <a:solidFill>
                            <a:srgbClr val="0000FF"/>
                          </a:solidFill>
                          <a:latin typeface="Courier New" pitchFamily="49" charset="0"/>
                          <a:ea typeface="Calibri"/>
                          <a:cs typeface="Courier New" pitchFamily="49" charset="0"/>
                        </a:rPr>
                        <a:t>## Load the resources DLL: must be executed at least </a:t>
                      </a:r>
                      <a:r>
                        <a:rPr lang="en-US" sz="1700" b="0" dirty="0" smtClean="0">
                          <a:solidFill>
                            <a:srgbClr val="0000FF"/>
                          </a:solidFill>
                          <a:latin typeface="Courier New" pitchFamily="49" charset="0"/>
                          <a:ea typeface="Calibri"/>
                          <a:cs typeface="Courier New" pitchFamily="49" charset="0"/>
                        </a:rPr>
                        <a:t>once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700" b="0" dirty="0" smtClean="0">
                          <a:solidFill>
                            <a:srgbClr val="0000FF"/>
                          </a:solidFill>
                          <a:latin typeface="Courier New" pitchFamily="49" charset="0"/>
                          <a:ea typeface="Calibri"/>
                          <a:cs typeface="Courier New" pitchFamily="49" charset="0"/>
                        </a:rPr>
                        <a:t>## </a:t>
                      </a:r>
                      <a:r>
                        <a:rPr lang="en-US" sz="1700" b="0" dirty="0">
                          <a:solidFill>
                            <a:srgbClr val="0000FF"/>
                          </a:solidFill>
                          <a:latin typeface="Courier New" pitchFamily="49" charset="0"/>
                          <a:ea typeface="Calibri"/>
                          <a:cs typeface="Courier New" pitchFamily="49" charset="0"/>
                        </a:rPr>
                        <a:t>for each DLL...</a:t>
                      </a:r>
                      <a:endParaRPr lang="el-GR" sz="1700" b="0" dirty="0">
                        <a:latin typeface="Courier New" pitchFamily="49" charset="0"/>
                        <a:ea typeface="Calibri"/>
                        <a:cs typeface="Courier New" pitchFamily="49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700" b="0" dirty="0">
                          <a:solidFill>
                            <a:srgbClr val="008080"/>
                          </a:solidFill>
                          <a:latin typeface="Courier New" pitchFamily="49" charset="0"/>
                          <a:ea typeface="Calibri"/>
                          <a:cs typeface="Courier New" pitchFamily="49" charset="0"/>
                        </a:rPr>
                        <a:t>$toolbar</a:t>
                      </a:r>
                      <a:r>
                        <a:rPr lang="en-US" sz="1700" b="0" dirty="0">
                          <a:latin typeface="Courier New" pitchFamily="49" charset="0"/>
                          <a:ea typeface="Calibri"/>
                          <a:cs typeface="Courier New" pitchFamily="49" charset="0"/>
                        </a:rPr>
                        <a:t> </a:t>
                      </a:r>
                      <a:r>
                        <a:rPr lang="en-US" sz="1700" b="0" dirty="0" err="1">
                          <a:latin typeface="Courier New" pitchFamily="49" charset="0"/>
                          <a:ea typeface="Calibri"/>
                          <a:cs typeface="Courier New" pitchFamily="49" charset="0"/>
                        </a:rPr>
                        <a:t>load_resources</a:t>
                      </a:r>
                      <a:r>
                        <a:rPr lang="en-US" sz="1700" b="0" dirty="0">
                          <a:latin typeface="Courier New" pitchFamily="49" charset="0"/>
                          <a:ea typeface="Calibri"/>
                          <a:cs typeface="Courier New" pitchFamily="49" charset="0"/>
                        </a:rPr>
                        <a:t> [</a:t>
                      </a:r>
                      <a:r>
                        <a:rPr lang="en-US" sz="1700" b="0" dirty="0">
                          <a:solidFill>
                            <a:srgbClr val="804040"/>
                          </a:solidFill>
                          <a:latin typeface="Courier New" pitchFamily="49" charset="0"/>
                          <a:ea typeface="Calibri"/>
                          <a:cs typeface="Courier New" pitchFamily="49" charset="0"/>
                        </a:rPr>
                        <a:t>file</a:t>
                      </a:r>
                      <a:r>
                        <a:rPr lang="en-US" sz="1700" b="0" dirty="0">
                          <a:latin typeface="Courier New" pitchFamily="49" charset="0"/>
                          <a:ea typeface="Calibri"/>
                          <a:cs typeface="Courier New" pitchFamily="49" charset="0"/>
                        </a:rPr>
                        <a:t> </a:t>
                      </a:r>
                      <a:r>
                        <a:rPr lang="en-US" sz="1700" b="0" dirty="0" err="1">
                          <a:latin typeface="Courier New" pitchFamily="49" charset="0"/>
                          <a:ea typeface="Calibri"/>
                          <a:cs typeface="Courier New" pitchFamily="49" charset="0"/>
                        </a:rPr>
                        <a:t>nativename</a:t>
                      </a:r>
                      <a:r>
                        <a:rPr lang="en-US" sz="1700" b="0" dirty="0">
                          <a:latin typeface="Courier New" pitchFamily="49" charset="0"/>
                          <a:ea typeface="Calibri"/>
                          <a:cs typeface="Courier New" pitchFamily="49" charset="0"/>
                        </a:rPr>
                        <a:t> </a:t>
                      </a:r>
                      <a:r>
                        <a:rPr lang="en-US" sz="1700" b="0" dirty="0">
                          <a:solidFill>
                            <a:srgbClr val="008080"/>
                          </a:solidFill>
                          <a:latin typeface="Courier New" pitchFamily="49" charset="0"/>
                          <a:ea typeface="Calibri"/>
                          <a:cs typeface="Courier New" pitchFamily="49" charset="0"/>
                        </a:rPr>
                        <a:t>$</a:t>
                      </a:r>
                      <a:r>
                        <a:rPr lang="en-US" sz="1700" b="0" dirty="0" err="1">
                          <a:solidFill>
                            <a:srgbClr val="008080"/>
                          </a:solidFill>
                          <a:latin typeface="Courier New" pitchFamily="49" charset="0"/>
                          <a:ea typeface="Calibri"/>
                          <a:cs typeface="Courier New" pitchFamily="49" charset="0"/>
                        </a:rPr>
                        <a:t>RibbonDLL</a:t>
                      </a:r>
                      <a:r>
                        <a:rPr lang="en-US" sz="1700" b="0" dirty="0">
                          <a:latin typeface="Courier New" pitchFamily="49" charset="0"/>
                          <a:ea typeface="Calibri"/>
                          <a:cs typeface="Courier New" pitchFamily="49" charset="0"/>
                        </a:rPr>
                        <a:t>]</a:t>
                      </a:r>
                      <a:endParaRPr lang="el-GR" sz="1700" b="0" dirty="0">
                        <a:latin typeface="Courier New" pitchFamily="49" charset="0"/>
                        <a:ea typeface="Calibri"/>
                        <a:cs typeface="Courier New" pitchFamily="49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700" b="0" dirty="0">
                          <a:solidFill>
                            <a:srgbClr val="0000FF"/>
                          </a:solidFill>
                          <a:latin typeface="Courier New" pitchFamily="49" charset="0"/>
                          <a:ea typeface="Calibri"/>
                          <a:cs typeface="Courier New" pitchFamily="49" charset="0"/>
                        </a:rPr>
                        <a:t>## Load the Ribbon UI from the DLL...</a:t>
                      </a:r>
                      <a:endParaRPr lang="el-GR" sz="1700" b="0" dirty="0">
                        <a:latin typeface="Courier New" pitchFamily="49" charset="0"/>
                        <a:ea typeface="Calibri"/>
                        <a:cs typeface="Courier New" pitchFamily="49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700" b="0" dirty="0">
                          <a:solidFill>
                            <a:srgbClr val="008080"/>
                          </a:solidFill>
                          <a:latin typeface="Courier New" pitchFamily="49" charset="0"/>
                          <a:ea typeface="Calibri"/>
                          <a:cs typeface="Courier New" pitchFamily="49" charset="0"/>
                        </a:rPr>
                        <a:t>$toolbar</a:t>
                      </a:r>
                      <a:r>
                        <a:rPr lang="en-US" sz="1700" b="0" dirty="0">
                          <a:latin typeface="Courier New" pitchFamily="49" charset="0"/>
                          <a:ea typeface="Calibri"/>
                          <a:cs typeface="Courier New" pitchFamily="49" charset="0"/>
                        </a:rPr>
                        <a:t> </a:t>
                      </a:r>
                      <a:r>
                        <a:rPr lang="en-US" sz="1700" b="0" dirty="0" err="1">
                          <a:latin typeface="Courier New" pitchFamily="49" charset="0"/>
                          <a:ea typeface="Calibri"/>
                          <a:cs typeface="Courier New" pitchFamily="49" charset="0"/>
                        </a:rPr>
                        <a:t>load_ui</a:t>
                      </a:r>
                      <a:r>
                        <a:rPr lang="en-US" sz="1700" b="0" dirty="0">
                          <a:latin typeface="Courier New" pitchFamily="49" charset="0"/>
                          <a:ea typeface="Calibri"/>
                          <a:cs typeface="Courier New" pitchFamily="49" charset="0"/>
                        </a:rPr>
                        <a:t> [</a:t>
                      </a:r>
                      <a:r>
                        <a:rPr lang="en-US" sz="1700" b="0" dirty="0">
                          <a:solidFill>
                            <a:srgbClr val="804040"/>
                          </a:solidFill>
                          <a:latin typeface="Courier New" pitchFamily="49" charset="0"/>
                          <a:ea typeface="Calibri"/>
                          <a:cs typeface="Courier New" pitchFamily="49" charset="0"/>
                        </a:rPr>
                        <a:t>file</a:t>
                      </a:r>
                      <a:r>
                        <a:rPr lang="en-US" sz="1700" b="0" dirty="0">
                          <a:latin typeface="Courier New" pitchFamily="49" charset="0"/>
                          <a:ea typeface="Calibri"/>
                          <a:cs typeface="Courier New" pitchFamily="49" charset="0"/>
                        </a:rPr>
                        <a:t> tail </a:t>
                      </a:r>
                      <a:r>
                        <a:rPr lang="en-US" sz="1700" b="0" dirty="0">
                          <a:solidFill>
                            <a:srgbClr val="008080"/>
                          </a:solidFill>
                          <a:latin typeface="Courier New" pitchFamily="49" charset="0"/>
                          <a:ea typeface="Calibri"/>
                          <a:cs typeface="Courier New" pitchFamily="49" charset="0"/>
                        </a:rPr>
                        <a:t>$</a:t>
                      </a:r>
                      <a:r>
                        <a:rPr lang="en-US" sz="1700" b="0" dirty="0" err="1">
                          <a:solidFill>
                            <a:srgbClr val="008080"/>
                          </a:solidFill>
                          <a:latin typeface="Courier New" pitchFamily="49" charset="0"/>
                          <a:ea typeface="Calibri"/>
                          <a:cs typeface="Courier New" pitchFamily="49" charset="0"/>
                        </a:rPr>
                        <a:t>RibbonDLL</a:t>
                      </a:r>
                      <a:r>
                        <a:rPr lang="en-US" sz="1700" b="0" dirty="0">
                          <a:latin typeface="Courier New" pitchFamily="49" charset="0"/>
                          <a:ea typeface="Calibri"/>
                          <a:cs typeface="Courier New" pitchFamily="49" charset="0"/>
                        </a:rPr>
                        <a:t>] RIBBON1_RIBBON</a:t>
                      </a:r>
                      <a:endParaRPr lang="el-GR" sz="1700" b="0" dirty="0">
                        <a:latin typeface="Courier New" pitchFamily="49" charset="0"/>
                        <a:ea typeface="Calibri"/>
                        <a:cs typeface="Courier New" pitchFamily="49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700" b="0" dirty="0">
                          <a:solidFill>
                            <a:srgbClr val="0000FF"/>
                          </a:solidFill>
                          <a:latin typeface="Courier New" pitchFamily="49" charset="0"/>
                          <a:ea typeface="Calibri"/>
                          <a:cs typeface="Courier New" pitchFamily="49" charset="0"/>
                        </a:rPr>
                        <a:t>## Pack the widget at </a:t>
                      </a:r>
                      <a:r>
                        <a:rPr lang="en-US" sz="1700" b="0" dirty="0" err="1">
                          <a:solidFill>
                            <a:srgbClr val="0000FF"/>
                          </a:solidFill>
                          <a:latin typeface="Courier New" pitchFamily="49" charset="0"/>
                          <a:ea typeface="Calibri"/>
                          <a:cs typeface="Courier New" pitchFamily="49" charset="0"/>
                        </a:rPr>
                        <a:t>Toplevel</a:t>
                      </a:r>
                      <a:r>
                        <a:rPr lang="en-US" sz="1700" b="0" dirty="0">
                          <a:solidFill>
                            <a:srgbClr val="0000FF"/>
                          </a:solidFill>
                          <a:latin typeface="Courier New" pitchFamily="49" charset="0"/>
                          <a:ea typeface="Calibri"/>
                          <a:cs typeface="Courier New" pitchFamily="49" charset="0"/>
                        </a:rPr>
                        <a:t> top: ensure expanding is false!</a:t>
                      </a:r>
                      <a:endParaRPr lang="el-GR" sz="1700" b="0" dirty="0">
                        <a:latin typeface="Courier New" pitchFamily="49" charset="0"/>
                        <a:ea typeface="Calibri"/>
                        <a:cs typeface="Courier New" pitchFamily="49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700" b="0" dirty="0">
                          <a:solidFill>
                            <a:srgbClr val="804040"/>
                          </a:solidFill>
                          <a:latin typeface="Courier New" pitchFamily="49" charset="0"/>
                          <a:ea typeface="Calibri"/>
                          <a:cs typeface="Courier New" pitchFamily="49" charset="0"/>
                        </a:rPr>
                        <a:t>pack</a:t>
                      </a:r>
                      <a:r>
                        <a:rPr lang="en-US" sz="1700" b="0" dirty="0">
                          <a:latin typeface="Courier New" pitchFamily="49" charset="0"/>
                          <a:ea typeface="Calibri"/>
                          <a:cs typeface="Courier New" pitchFamily="49" charset="0"/>
                        </a:rPr>
                        <a:t> </a:t>
                      </a:r>
                      <a:r>
                        <a:rPr lang="en-US" sz="1700" b="0" dirty="0">
                          <a:solidFill>
                            <a:srgbClr val="008080"/>
                          </a:solidFill>
                          <a:latin typeface="Courier New" pitchFamily="49" charset="0"/>
                          <a:ea typeface="Calibri"/>
                          <a:cs typeface="Courier New" pitchFamily="49" charset="0"/>
                        </a:rPr>
                        <a:t>$toolbar</a:t>
                      </a:r>
                      <a:r>
                        <a:rPr lang="en-US" sz="1700" b="0" dirty="0">
                          <a:latin typeface="Courier New" pitchFamily="49" charset="0"/>
                          <a:ea typeface="Calibri"/>
                          <a:cs typeface="Courier New" pitchFamily="49" charset="0"/>
                        </a:rPr>
                        <a:t> -</a:t>
                      </a:r>
                      <a:r>
                        <a:rPr lang="en-US" sz="1700" b="0" dirty="0">
                          <a:solidFill>
                            <a:srgbClr val="6A5ACD"/>
                          </a:solidFill>
                          <a:latin typeface="Courier New" pitchFamily="49" charset="0"/>
                          <a:ea typeface="Calibri"/>
                          <a:cs typeface="Courier New" pitchFamily="49" charset="0"/>
                        </a:rPr>
                        <a:t>side</a:t>
                      </a:r>
                      <a:r>
                        <a:rPr lang="en-US" sz="1700" b="0" dirty="0">
                          <a:latin typeface="Courier New" pitchFamily="49" charset="0"/>
                          <a:ea typeface="Calibri"/>
                          <a:cs typeface="Courier New" pitchFamily="49" charset="0"/>
                        </a:rPr>
                        <a:t> top -</a:t>
                      </a:r>
                      <a:r>
                        <a:rPr lang="en-US" sz="1700" b="0" dirty="0">
                          <a:solidFill>
                            <a:srgbClr val="6A5ACD"/>
                          </a:solidFill>
                          <a:latin typeface="Courier New" pitchFamily="49" charset="0"/>
                          <a:ea typeface="Calibri"/>
                          <a:cs typeface="Courier New" pitchFamily="49" charset="0"/>
                        </a:rPr>
                        <a:t>fill</a:t>
                      </a:r>
                      <a:r>
                        <a:rPr lang="en-US" sz="1700" b="0" dirty="0">
                          <a:latin typeface="Courier New" pitchFamily="49" charset="0"/>
                          <a:ea typeface="Calibri"/>
                          <a:cs typeface="Courier New" pitchFamily="49" charset="0"/>
                        </a:rPr>
                        <a:t> x -</a:t>
                      </a:r>
                      <a:r>
                        <a:rPr lang="en-US" sz="1700" b="0" dirty="0">
                          <a:solidFill>
                            <a:srgbClr val="6A5ACD"/>
                          </a:solidFill>
                          <a:latin typeface="Courier New" pitchFamily="49" charset="0"/>
                          <a:ea typeface="Calibri"/>
                          <a:cs typeface="Courier New" pitchFamily="49" charset="0"/>
                        </a:rPr>
                        <a:t>expand</a:t>
                      </a:r>
                      <a:r>
                        <a:rPr lang="en-US" sz="1700" b="0" dirty="0">
                          <a:latin typeface="Courier New" pitchFamily="49" charset="0"/>
                          <a:ea typeface="Calibri"/>
                          <a:cs typeface="Courier New" pitchFamily="49" charset="0"/>
                        </a:rPr>
                        <a:t> false</a:t>
                      </a:r>
                      <a:endParaRPr lang="el-GR" sz="1700" b="0" dirty="0">
                        <a:latin typeface="Courier New" pitchFamily="49" charset="0"/>
                        <a:ea typeface="Calibri"/>
                        <a:cs typeface="Courier New" pitchFamily="49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700" b="0" dirty="0">
                          <a:solidFill>
                            <a:srgbClr val="0000FF"/>
                          </a:solidFill>
                          <a:latin typeface="Courier New" pitchFamily="49" charset="0"/>
                          <a:ea typeface="Calibri"/>
                          <a:cs typeface="Courier New" pitchFamily="49" charset="0"/>
                        </a:rPr>
                        <a:t>## Important: The Ribbon will not be drawn</a:t>
                      </a:r>
                      <a:r>
                        <a:rPr lang="en-US" sz="1700" b="0" dirty="0" smtClean="0">
                          <a:solidFill>
                            <a:srgbClr val="0000FF"/>
                          </a:solidFill>
                          <a:latin typeface="Courier New" pitchFamily="49" charset="0"/>
                          <a:ea typeface="Calibri"/>
                          <a:cs typeface="Courier New" pitchFamily="49" charset="0"/>
                        </a:rPr>
                        <a:t>,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700" b="0" dirty="0" smtClean="0">
                          <a:solidFill>
                            <a:srgbClr val="0000FF"/>
                          </a:solidFill>
                          <a:latin typeface="Courier New" pitchFamily="49" charset="0"/>
                          <a:ea typeface="Calibri"/>
                          <a:cs typeface="Courier New" pitchFamily="49" charset="0"/>
                        </a:rPr>
                        <a:t>## </a:t>
                      </a:r>
                      <a:r>
                        <a:rPr lang="en-US" sz="1700" b="0" dirty="0">
                          <a:solidFill>
                            <a:srgbClr val="0000FF"/>
                          </a:solidFill>
                          <a:latin typeface="Courier New" pitchFamily="49" charset="0"/>
                          <a:ea typeface="Calibri"/>
                          <a:cs typeface="Courier New" pitchFamily="49" charset="0"/>
                        </a:rPr>
                        <a:t>unless the window </a:t>
                      </a:r>
                      <a:r>
                        <a:rPr lang="en-US" sz="1700" b="0" dirty="0" smtClean="0">
                          <a:solidFill>
                            <a:srgbClr val="0000FF"/>
                          </a:solidFill>
                          <a:latin typeface="Courier New" pitchFamily="49" charset="0"/>
                          <a:ea typeface="Calibri"/>
                          <a:cs typeface="Courier New" pitchFamily="49" charset="0"/>
                        </a:rPr>
                        <a:t>is large </a:t>
                      </a:r>
                      <a:r>
                        <a:rPr lang="en-US" sz="1700" b="0" dirty="0">
                          <a:solidFill>
                            <a:srgbClr val="0000FF"/>
                          </a:solidFill>
                          <a:latin typeface="Courier New" pitchFamily="49" charset="0"/>
                          <a:ea typeface="Calibri"/>
                          <a:cs typeface="Courier New" pitchFamily="49" charset="0"/>
                        </a:rPr>
                        <a:t>enough!</a:t>
                      </a:r>
                      <a:endParaRPr lang="el-GR" sz="1700" b="0" dirty="0">
                        <a:latin typeface="Courier New" pitchFamily="49" charset="0"/>
                        <a:ea typeface="Calibri"/>
                        <a:cs typeface="Courier New" pitchFamily="49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700" b="0" dirty="0">
                          <a:latin typeface="Courier New" pitchFamily="49" charset="0"/>
                          <a:ea typeface="Calibri"/>
                          <a:cs typeface="Courier New" pitchFamily="49" charset="0"/>
                        </a:rPr>
                        <a:t>wm geometry . </a:t>
                      </a:r>
                      <a:r>
                        <a:rPr lang="en-US" sz="1700" b="0" dirty="0">
                          <a:solidFill>
                            <a:srgbClr val="FF00FF"/>
                          </a:solidFill>
                          <a:latin typeface="Courier New" pitchFamily="49" charset="0"/>
                          <a:ea typeface="Calibri"/>
                          <a:cs typeface="Courier New" pitchFamily="49" charset="0"/>
                        </a:rPr>
                        <a:t>300x250</a:t>
                      </a:r>
                      <a:r>
                        <a:rPr lang="en-US" sz="1700" b="0" dirty="0">
                          <a:latin typeface="Courier New" pitchFamily="49" charset="0"/>
                          <a:ea typeface="Calibri"/>
                          <a:cs typeface="Courier New" pitchFamily="49" charset="0"/>
                        </a:rPr>
                        <a:t> ;</a:t>
                      </a:r>
                      <a:r>
                        <a:rPr lang="en-US" sz="1700" b="0" dirty="0">
                          <a:solidFill>
                            <a:srgbClr val="0000FF"/>
                          </a:solidFill>
                          <a:latin typeface="Courier New" pitchFamily="49" charset="0"/>
                          <a:ea typeface="Calibri"/>
                          <a:cs typeface="Courier New" pitchFamily="49" charset="0"/>
                        </a:rPr>
                        <a:t># The minimum size for showing the Ribbon</a:t>
                      </a:r>
                      <a:r>
                        <a:rPr lang="en-US" sz="1700" b="0" dirty="0" smtClean="0">
                          <a:solidFill>
                            <a:srgbClr val="0000FF"/>
                          </a:solidFill>
                          <a:latin typeface="Courier New" pitchFamily="49" charset="0"/>
                          <a:ea typeface="Calibri"/>
                          <a:cs typeface="Courier New" pitchFamily="49" charset="0"/>
                        </a:rPr>
                        <a:t>!</a:t>
                      </a:r>
                      <a:endParaRPr lang="el-GR" sz="1700" b="0" dirty="0">
                        <a:latin typeface="Courier New" pitchFamily="49" charset="0"/>
                        <a:ea typeface="Calibri"/>
                        <a:cs typeface="Courier New" pitchFamily="49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</a:tr>
            </a:tbl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13 Oct 2010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 smtClean="0"/>
              <a:t>TkRibbon: Windows Ribbons for Tk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l-GR" smtClean="0"/>
              <a:pPr/>
              <a:t>11</a:t>
            </a:fld>
            <a:endParaRPr lang="el-G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Creating the widget (2)</a:t>
            </a:r>
            <a:endParaRPr lang="el-GR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</p:nvPr>
        </p:nvGraphicFramePr>
        <p:xfrm>
          <a:off x="228600" y="1935480"/>
          <a:ext cx="8686800" cy="3627120"/>
        </p:xfrm>
        <a:graphic>
          <a:graphicData uri="http://schemas.openxmlformats.org/drawingml/2006/table">
            <a:tbl>
              <a:tblPr/>
              <a:tblGrid>
                <a:gridCol w="8686800"/>
              </a:tblGrid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700" b="0" dirty="0" smtClean="0">
                          <a:solidFill>
                            <a:srgbClr val="0000FF"/>
                          </a:solidFill>
                          <a:latin typeface="Courier New" pitchFamily="49" charset="0"/>
                          <a:ea typeface="Calibri"/>
                          <a:cs typeface="Courier New" pitchFamily="49" charset="0"/>
                        </a:rPr>
                        <a:t>## </a:t>
                      </a:r>
                      <a:r>
                        <a:rPr lang="en-US" sz="1700" b="0" dirty="0">
                          <a:solidFill>
                            <a:srgbClr val="0000FF"/>
                          </a:solidFill>
                          <a:latin typeface="Courier New" pitchFamily="49" charset="0"/>
                          <a:ea typeface="Calibri"/>
                          <a:cs typeface="Courier New" pitchFamily="49" charset="0"/>
                        </a:rPr>
                        <a:t>Events:</a:t>
                      </a:r>
                      <a:endParaRPr lang="el-GR" sz="1700" b="0" dirty="0">
                        <a:latin typeface="Courier New" pitchFamily="49" charset="0"/>
                        <a:ea typeface="Calibri"/>
                        <a:cs typeface="Courier New" pitchFamily="49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700" b="0" dirty="0" err="1">
                          <a:solidFill>
                            <a:srgbClr val="804040"/>
                          </a:solidFill>
                          <a:latin typeface="Courier New" pitchFamily="49" charset="0"/>
                          <a:ea typeface="Calibri"/>
                          <a:cs typeface="Courier New" pitchFamily="49" charset="0"/>
                        </a:rPr>
                        <a:t>foreach</a:t>
                      </a:r>
                      <a:r>
                        <a:rPr lang="en-US" sz="1700" b="0" dirty="0">
                          <a:latin typeface="Courier New" pitchFamily="49" charset="0"/>
                          <a:ea typeface="Calibri"/>
                          <a:cs typeface="Courier New" pitchFamily="49" charset="0"/>
                        </a:rPr>
                        <a:t> event {Execute Preview </a:t>
                      </a:r>
                      <a:r>
                        <a:rPr lang="en-US" sz="1700" b="0" dirty="0" err="1">
                          <a:latin typeface="Courier New" pitchFamily="49" charset="0"/>
                          <a:ea typeface="Calibri"/>
                          <a:cs typeface="Courier New" pitchFamily="49" charset="0"/>
                        </a:rPr>
                        <a:t>CancelPreview</a:t>
                      </a:r>
                      <a:r>
                        <a:rPr lang="en-US" sz="1700" b="0" dirty="0">
                          <a:latin typeface="Courier New" pitchFamily="49" charset="0"/>
                          <a:ea typeface="Calibri"/>
                          <a:cs typeface="Courier New" pitchFamily="49" charset="0"/>
                        </a:rPr>
                        <a:t> </a:t>
                      </a:r>
                      <a:r>
                        <a:rPr lang="en-US" sz="1700" b="0" dirty="0" err="1" smtClean="0">
                          <a:latin typeface="Courier New" pitchFamily="49" charset="0"/>
                          <a:ea typeface="Calibri"/>
                          <a:cs typeface="Courier New" pitchFamily="49" charset="0"/>
                        </a:rPr>
                        <a:t>CreateUICommand</a:t>
                      </a:r>
                      <a:endParaRPr lang="en-US" sz="1700" b="0" dirty="0" smtClean="0">
                        <a:latin typeface="Courier New" pitchFamily="49" charset="0"/>
                        <a:ea typeface="Calibri"/>
                        <a:cs typeface="Courier New" pitchFamily="49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700" b="0" dirty="0" smtClean="0">
                          <a:latin typeface="Courier New" pitchFamily="49" charset="0"/>
                          <a:ea typeface="Calibri"/>
                          <a:cs typeface="Courier New" pitchFamily="49" charset="0"/>
                        </a:rPr>
                        <a:t>               </a:t>
                      </a:r>
                      <a:r>
                        <a:rPr lang="en-US" sz="1700" b="0" dirty="0" err="1" smtClean="0">
                          <a:latin typeface="Courier New" pitchFamily="49" charset="0"/>
                          <a:ea typeface="Calibri"/>
                          <a:cs typeface="Courier New" pitchFamily="49" charset="0"/>
                        </a:rPr>
                        <a:t>ViewChanged</a:t>
                      </a:r>
                      <a:r>
                        <a:rPr lang="en-US" sz="1700" b="0" dirty="0" smtClean="0">
                          <a:latin typeface="Courier New" pitchFamily="49" charset="0"/>
                          <a:ea typeface="Calibri"/>
                          <a:cs typeface="Courier New" pitchFamily="49" charset="0"/>
                        </a:rPr>
                        <a:t> </a:t>
                      </a:r>
                      <a:r>
                        <a:rPr lang="en-US" sz="1700" b="0" dirty="0" err="1" smtClean="0">
                          <a:latin typeface="Courier New" pitchFamily="49" charset="0"/>
                          <a:ea typeface="Calibri"/>
                          <a:cs typeface="Courier New" pitchFamily="49" charset="0"/>
                        </a:rPr>
                        <a:t>DestroyUICommand</a:t>
                      </a:r>
                      <a:r>
                        <a:rPr lang="en-US" sz="1700" b="0" dirty="0" smtClean="0">
                          <a:latin typeface="Courier New" pitchFamily="49" charset="0"/>
                          <a:ea typeface="Calibri"/>
                          <a:cs typeface="Courier New" pitchFamily="49" charset="0"/>
                        </a:rPr>
                        <a:t> </a:t>
                      </a:r>
                      <a:r>
                        <a:rPr lang="en-US" sz="1700" b="0" dirty="0" err="1">
                          <a:latin typeface="Courier New" pitchFamily="49" charset="0"/>
                          <a:ea typeface="Calibri"/>
                          <a:cs typeface="Courier New" pitchFamily="49" charset="0"/>
                        </a:rPr>
                        <a:t>UpdateProperty</a:t>
                      </a:r>
                      <a:r>
                        <a:rPr lang="en-US" sz="1700" b="0" dirty="0">
                          <a:latin typeface="Courier New" pitchFamily="49" charset="0"/>
                          <a:ea typeface="Calibri"/>
                          <a:cs typeface="Courier New" pitchFamily="49" charset="0"/>
                        </a:rPr>
                        <a:t>} {</a:t>
                      </a:r>
                      <a:endParaRPr lang="el-GR" sz="1700" b="0" dirty="0">
                        <a:latin typeface="Courier New" pitchFamily="49" charset="0"/>
                        <a:ea typeface="Calibri"/>
                        <a:cs typeface="Courier New" pitchFamily="49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700" b="0" dirty="0">
                          <a:latin typeface="Courier New" pitchFamily="49" charset="0"/>
                          <a:ea typeface="Calibri"/>
                          <a:cs typeface="Courier New" pitchFamily="49" charset="0"/>
                        </a:rPr>
                        <a:t>  </a:t>
                      </a:r>
                      <a:r>
                        <a:rPr lang="en-US" sz="1700" b="0" dirty="0">
                          <a:solidFill>
                            <a:srgbClr val="804040"/>
                          </a:solidFill>
                          <a:latin typeface="Courier New" pitchFamily="49" charset="0"/>
                          <a:ea typeface="Calibri"/>
                          <a:cs typeface="Courier New" pitchFamily="49" charset="0"/>
                        </a:rPr>
                        <a:t>bind</a:t>
                      </a:r>
                      <a:r>
                        <a:rPr lang="en-US" sz="1700" b="0" dirty="0">
                          <a:latin typeface="Courier New" pitchFamily="49" charset="0"/>
                          <a:ea typeface="Calibri"/>
                          <a:cs typeface="Courier New" pitchFamily="49" charset="0"/>
                        </a:rPr>
                        <a:t> </a:t>
                      </a:r>
                      <a:r>
                        <a:rPr lang="en-US" sz="1700" b="0" dirty="0">
                          <a:solidFill>
                            <a:srgbClr val="008080"/>
                          </a:solidFill>
                          <a:latin typeface="Courier New" pitchFamily="49" charset="0"/>
                          <a:ea typeface="Calibri"/>
                          <a:cs typeface="Courier New" pitchFamily="49" charset="0"/>
                        </a:rPr>
                        <a:t>$toolbar</a:t>
                      </a:r>
                      <a:r>
                        <a:rPr lang="en-US" sz="1700" b="0" dirty="0">
                          <a:latin typeface="Courier New" pitchFamily="49" charset="0"/>
                          <a:ea typeface="Calibri"/>
                          <a:cs typeface="Courier New" pitchFamily="49" charset="0"/>
                        </a:rPr>
                        <a:t> &lt;&lt;</a:t>
                      </a:r>
                      <a:r>
                        <a:rPr lang="en-US" sz="1700" b="0" dirty="0" err="1">
                          <a:latin typeface="Courier New" pitchFamily="49" charset="0"/>
                          <a:ea typeface="Calibri"/>
                          <a:cs typeface="Courier New" pitchFamily="49" charset="0"/>
                        </a:rPr>
                        <a:t>on</a:t>
                      </a:r>
                      <a:r>
                        <a:rPr lang="en-US" sz="1700" b="0" dirty="0" err="1">
                          <a:solidFill>
                            <a:srgbClr val="008080"/>
                          </a:solidFill>
                          <a:latin typeface="Courier New" pitchFamily="49" charset="0"/>
                          <a:ea typeface="Calibri"/>
                          <a:cs typeface="Courier New" pitchFamily="49" charset="0"/>
                        </a:rPr>
                        <a:t>$event</a:t>
                      </a:r>
                      <a:r>
                        <a:rPr lang="en-US" sz="1700" b="0" dirty="0">
                          <a:latin typeface="Courier New" pitchFamily="49" charset="0"/>
                          <a:ea typeface="Calibri"/>
                          <a:cs typeface="Courier New" pitchFamily="49" charset="0"/>
                        </a:rPr>
                        <a:t>&gt;&gt; </a:t>
                      </a:r>
                      <a:r>
                        <a:rPr lang="en-US" sz="1700" b="0" dirty="0" smtClean="0">
                          <a:latin typeface="Courier New" pitchFamily="49" charset="0"/>
                          <a:ea typeface="Calibri"/>
                          <a:cs typeface="Courier New" pitchFamily="49" charset="0"/>
                        </a:rPr>
                        <a:t>\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700" b="0" dirty="0" smtClean="0">
                          <a:latin typeface="Courier New" pitchFamily="49" charset="0"/>
                          <a:ea typeface="Calibri"/>
                          <a:cs typeface="Courier New" pitchFamily="49" charset="0"/>
                        </a:rPr>
                        <a:t>       [</a:t>
                      </a:r>
                      <a:r>
                        <a:rPr lang="en-US" sz="1700" b="0" dirty="0">
                          <a:solidFill>
                            <a:srgbClr val="804040"/>
                          </a:solidFill>
                          <a:latin typeface="Courier New" pitchFamily="49" charset="0"/>
                          <a:ea typeface="Calibri"/>
                          <a:cs typeface="Courier New" pitchFamily="49" charset="0"/>
                        </a:rPr>
                        <a:t>list</a:t>
                      </a:r>
                      <a:r>
                        <a:rPr lang="en-US" sz="1700" b="0" dirty="0">
                          <a:latin typeface="Courier New" pitchFamily="49" charset="0"/>
                          <a:ea typeface="Calibri"/>
                          <a:cs typeface="Courier New" pitchFamily="49" charset="0"/>
                        </a:rPr>
                        <a:t> </a:t>
                      </a:r>
                      <a:r>
                        <a:rPr lang="en-US" sz="1700" b="0" dirty="0" err="1">
                          <a:latin typeface="Courier New" pitchFamily="49" charset="0"/>
                          <a:ea typeface="Calibri"/>
                          <a:cs typeface="Courier New" pitchFamily="49" charset="0"/>
                        </a:rPr>
                        <a:t>onRibbonEventDispatch</a:t>
                      </a:r>
                      <a:r>
                        <a:rPr lang="en-US" sz="1700" b="0" dirty="0">
                          <a:latin typeface="Courier New" pitchFamily="49" charset="0"/>
                          <a:ea typeface="Calibri"/>
                          <a:cs typeface="Courier New" pitchFamily="49" charset="0"/>
                        </a:rPr>
                        <a:t> </a:t>
                      </a:r>
                      <a:r>
                        <a:rPr lang="en-US" sz="1700" b="0" dirty="0">
                          <a:solidFill>
                            <a:srgbClr val="008080"/>
                          </a:solidFill>
                          <a:latin typeface="Courier New" pitchFamily="49" charset="0"/>
                          <a:ea typeface="Calibri"/>
                          <a:cs typeface="Courier New" pitchFamily="49" charset="0"/>
                        </a:rPr>
                        <a:t>$event</a:t>
                      </a:r>
                      <a:r>
                        <a:rPr lang="en-US" sz="1700" b="0" dirty="0">
                          <a:latin typeface="Courier New" pitchFamily="49" charset="0"/>
                          <a:ea typeface="Calibri"/>
                          <a:cs typeface="Courier New" pitchFamily="49" charset="0"/>
                        </a:rPr>
                        <a:t> %d]</a:t>
                      </a:r>
                      <a:endParaRPr lang="el-GR" sz="1700" b="0" dirty="0">
                        <a:latin typeface="Courier New" pitchFamily="49" charset="0"/>
                        <a:ea typeface="Calibri"/>
                        <a:cs typeface="Courier New" pitchFamily="49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700" b="0" dirty="0" smtClean="0">
                          <a:latin typeface="Courier New" pitchFamily="49" charset="0"/>
                          <a:ea typeface="Calibri"/>
                          <a:cs typeface="Courier New" pitchFamily="49" charset="0"/>
                        </a:rPr>
                        <a:t>}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endParaRPr lang="el-GR" sz="1700" b="0" dirty="0">
                        <a:latin typeface="Courier New" pitchFamily="49" charset="0"/>
                        <a:ea typeface="Calibri"/>
                        <a:cs typeface="Courier New" pitchFamily="49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700" b="0" dirty="0">
                          <a:solidFill>
                            <a:srgbClr val="804040"/>
                          </a:solidFill>
                          <a:latin typeface="Courier New" pitchFamily="49" charset="0"/>
                          <a:ea typeface="Calibri"/>
                          <a:cs typeface="Courier New" pitchFamily="49" charset="0"/>
                        </a:rPr>
                        <a:t>proc</a:t>
                      </a:r>
                      <a:r>
                        <a:rPr lang="en-US" sz="1700" b="0" dirty="0">
                          <a:latin typeface="Courier New" pitchFamily="49" charset="0"/>
                          <a:ea typeface="Calibri"/>
                          <a:cs typeface="Courier New" pitchFamily="49" charset="0"/>
                        </a:rPr>
                        <a:t> </a:t>
                      </a:r>
                      <a:r>
                        <a:rPr lang="en-US" sz="1700" b="0" dirty="0" err="1">
                          <a:latin typeface="Courier New" pitchFamily="49" charset="0"/>
                          <a:ea typeface="Calibri"/>
                          <a:cs typeface="Courier New" pitchFamily="49" charset="0"/>
                        </a:rPr>
                        <a:t>onRibbonUpdatePropertyDispatch</a:t>
                      </a:r>
                      <a:r>
                        <a:rPr lang="en-US" sz="1700" b="0" dirty="0">
                          <a:latin typeface="Courier New" pitchFamily="49" charset="0"/>
                          <a:ea typeface="Calibri"/>
                          <a:cs typeface="Courier New" pitchFamily="49" charset="0"/>
                        </a:rPr>
                        <a:t> {</a:t>
                      </a:r>
                      <a:r>
                        <a:rPr lang="en-US" sz="1700" b="0" dirty="0" err="1">
                          <a:latin typeface="Courier New" pitchFamily="49" charset="0"/>
                          <a:ea typeface="Calibri"/>
                          <a:cs typeface="Courier New" pitchFamily="49" charset="0"/>
                        </a:rPr>
                        <a:t>args</a:t>
                      </a:r>
                      <a:r>
                        <a:rPr lang="en-US" sz="1700" b="0" dirty="0">
                          <a:latin typeface="Courier New" pitchFamily="49" charset="0"/>
                          <a:ea typeface="Calibri"/>
                          <a:cs typeface="Courier New" pitchFamily="49" charset="0"/>
                        </a:rPr>
                        <a:t>} {</a:t>
                      </a:r>
                      <a:endParaRPr lang="el-GR" sz="1700" b="0" dirty="0">
                        <a:latin typeface="Courier New" pitchFamily="49" charset="0"/>
                        <a:ea typeface="Calibri"/>
                        <a:cs typeface="Courier New" pitchFamily="49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700" b="0" dirty="0">
                          <a:latin typeface="Courier New" pitchFamily="49" charset="0"/>
                          <a:ea typeface="Calibri"/>
                          <a:cs typeface="Courier New" pitchFamily="49" charset="0"/>
                        </a:rPr>
                        <a:t>  </a:t>
                      </a:r>
                      <a:r>
                        <a:rPr lang="en-US" sz="1700" b="0" dirty="0">
                          <a:solidFill>
                            <a:srgbClr val="804040"/>
                          </a:solidFill>
                          <a:latin typeface="Courier New" pitchFamily="49" charset="0"/>
                          <a:ea typeface="Calibri"/>
                          <a:cs typeface="Courier New" pitchFamily="49" charset="0"/>
                        </a:rPr>
                        <a:t>puts</a:t>
                      </a:r>
                      <a:r>
                        <a:rPr lang="en-US" sz="1700" b="0" dirty="0">
                          <a:latin typeface="Courier New" pitchFamily="49" charset="0"/>
                          <a:ea typeface="Calibri"/>
                          <a:cs typeface="Courier New" pitchFamily="49" charset="0"/>
                        </a:rPr>
                        <a:t> </a:t>
                      </a:r>
                      <a:r>
                        <a:rPr lang="en-US" sz="1700" b="0" dirty="0">
                          <a:solidFill>
                            <a:srgbClr val="FF00FF"/>
                          </a:solidFill>
                          <a:latin typeface="Courier New" pitchFamily="49" charset="0"/>
                          <a:ea typeface="Calibri"/>
                          <a:cs typeface="Courier New" pitchFamily="49" charset="0"/>
                        </a:rPr>
                        <a:t>"</a:t>
                      </a:r>
                      <a:r>
                        <a:rPr lang="en-US" sz="1700" b="0" dirty="0" err="1">
                          <a:solidFill>
                            <a:srgbClr val="FF00FF"/>
                          </a:solidFill>
                          <a:latin typeface="Courier New" pitchFamily="49" charset="0"/>
                          <a:ea typeface="Calibri"/>
                          <a:cs typeface="Courier New" pitchFamily="49" charset="0"/>
                        </a:rPr>
                        <a:t>onRibbonUpdatePropertyDispatch</a:t>
                      </a:r>
                      <a:r>
                        <a:rPr lang="en-US" sz="1700" b="0" dirty="0">
                          <a:solidFill>
                            <a:srgbClr val="FF00FF"/>
                          </a:solidFill>
                          <a:latin typeface="Courier New" pitchFamily="49" charset="0"/>
                          <a:ea typeface="Calibri"/>
                          <a:cs typeface="Courier New" pitchFamily="49" charset="0"/>
                        </a:rPr>
                        <a:t>: </a:t>
                      </a:r>
                      <a:r>
                        <a:rPr lang="en-US" sz="1700" b="0" dirty="0" err="1">
                          <a:solidFill>
                            <a:srgbClr val="FF00FF"/>
                          </a:solidFill>
                          <a:latin typeface="Courier New" pitchFamily="49" charset="0"/>
                          <a:ea typeface="Calibri"/>
                          <a:cs typeface="Courier New" pitchFamily="49" charset="0"/>
                        </a:rPr>
                        <a:t>args</a:t>
                      </a:r>
                      <a:r>
                        <a:rPr lang="en-US" sz="1700" b="0" dirty="0">
                          <a:solidFill>
                            <a:srgbClr val="FF00FF"/>
                          </a:solidFill>
                          <a:latin typeface="Courier New" pitchFamily="49" charset="0"/>
                          <a:ea typeface="Calibri"/>
                          <a:cs typeface="Courier New" pitchFamily="49" charset="0"/>
                        </a:rPr>
                        <a:t>: $</a:t>
                      </a:r>
                      <a:r>
                        <a:rPr lang="en-US" sz="1700" b="0" dirty="0" err="1">
                          <a:solidFill>
                            <a:srgbClr val="FF00FF"/>
                          </a:solidFill>
                          <a:latin typeface="Courier New" pitchFamily="49" charset="0"/>
                          <a:ea typeface="Calibri"/>
                          <a:cs typeface="Courier New" pitchFamily="49" charset="0"/>
                        </a:rPr>
                        <a:t>args</a:t>
                      </a:r>
                      <a:r>
                        <a:rPr lang="en-US" sz="1700" b="0" dirty="0">
                          <a:solidFill>
                            <a:srgbClr val="FF00FF"/>
                          </a:solidFill>
                          <a:latin typeface="Courier New" pitchFamily="49" charset="0"/>
                          <a:ea typeface="Calibri"/>
                          <a:cs typeface="Courier New" pitchFamily="49" charset="0"/>
                        </a:rPr>
                        <a:t>"</a:t>
                      </a:r>
                      <a:endParaRPr lang="el-GR" sz="1700" b="0" dirty="0">
                        <a:latin typeface="Courier New" pitchFamily="49" charset="0"/>
                        <a:ea typeface="Calibri"/>
                        <a:cs typeface="Courier New" pitchFamily="49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700" b="0" dirty="0">
                          <a:latin typeface="Courier New" pitchFamily="49" charset="0"/>
                          <a:ea typeface="Calibri"/>
                          <a:cs typeface="Courier New" pitchFamily="49" charset="0"/>
                        </a:rPr>
                        <a:t>};</a:t>
                      </a:r>
                      <a:r>
                        <a:rPr lang="en-US" sz="1700" b="0" dirty="0">
                          <a:solidFill>
                            <a:srgbClr val="0000FF"/>
                          </a:solidFill>
                          <a:latin typeface="Courier New" pitchFamily="49" charset="0"/>
                          <a:ea typeface="Calibri"/>
                          <a:cs typeface="Courier New" pitchFamily="49" charset="0"/>
                        </a:rPr>
                        <a:t># </a:t>
                      </a:r>
                      <a:r>
                        <a:rPr lang="en-US" sz="1700" b="0" dirty="0" err="1">
                          <a:solidFill>
                            <a:srgbClr val="0000FF"/>
                          </a:solidFill>
                          <a:latin typeface="Courier New" pitchFamily="49" charset="0"/>
                          <a:ea typeface="Calibri"/>
                          <a:cs typeface="Courier New" pitchFamily="49" charset="0"/>
                        </a:rPr>
                        <a:t>onRibbonUpdatePropertyDispatch</a:t>
                      </a:r>
                      <a:endParaRPr lang="el-GR" sz="1700" b="0" dirty="0">
                        <a:latin typeface="Courier New" pitchFamily="49" charset="0"/>
                        <a:ea typeface="Calibri"/>
                        <a:cs typeface="Courier New" pitchFamily="49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endParaRPr lang="en-US" sz="1700" b="0" dirty="0" smtClean="0">
                        <a:solidFill>
                          <a:srgbClr val="804040"/>
                        </a:solidFill>
                        <a:latin typeface="Courier New" pitchFamily="49" charset="0"/>
                        <a:ea typeface="Calibri"/>
                        <a:cs typeface="Courier New" pitchFamily="49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700" b="0" dirty="0" smtClean="0">
                          <a:solidFill>
                            <a:srgbClr val="804040"/>
                          </a:solidFill>
                          <a:latin typeface="Courier New" pitchFamily="49" charset="0"/>
                          <a:ea typeface="Calibri"/>
                          <a:cs typeface="Courier New" pitchFamily="49" charset="0"/>
                        </a:rPr>
                        <a:t>proc</a:t>
                      </a:r>
                      <a:r>
                        <a:rPr lang="en-US" sz="1700" b="0" dirty="0" smtClean="0">
                          <a:latin typeface="Courier New" pitchFamily="49" charset="0"/>
                          <a:ea typeface="Calibri"/>
                          <a:cs typeface="Courier New" pitchFamily="49" charset="0"/>
                        </a:rPr>
                        <a:t> </a:t>
                      </a:r>
                      <a:r>
                        <a:rPr lang="en-US" sz="1700" b="0" dirty="0" err="1">
                          <a:latin typeface="Courier New" pitchFamily="49" charset="0"/>
                          <a:ea typeface="Calibri"/>
                          <a:cs typeface="Courier New" pitchFamily="49" charset="0"/>
                        </a:rPr>
                        <a:t>onRibbonEventDispatch</a:t>
                      </a:r>
                      <a:r>
                        <a:rPr lang="en-US" sz="1700" b="0" dirty="0">
                          <a:latin typeface="Courier New" pitchFamily="49" charset="0"/>
                          <a:ea typeface="Calibri"/>
                          <a:cs typeface="Courier New" pitchFamily="49" charset="0"/>
                        </a:rPr>
                        <a:t> {event </a:t>
                      </a:r>
                      <a:r>
                        <a:rPr lang="en-US" sz="1700" b="0" dirty="0" err="1">
                          <a:latin typeface="Courier New" pitchFamily="49" charset="0"/>
                          <a:ea typeface="Calibri"/>
                          <a:cs typeface="Courier New" pitchFamily="49" charset="0"/>
                        </a:rPr>
                        <a:t>args</a:t>
                      </a:r>
                      <a:r>
                        <a:rPr lang="en-US" sz="1700" b="0" dirty="0">
                          <a:latin typeface="Courier New" pitchFamily="49" charset="0"/>
                          <a:ea typeface="Calibri"/>
                          <a:cs typeface="Courier New" pitchFamily="49" charset="0"/>
                        </a:rPr>
                        <a:t>} {</a:t>
                      </a:r>
                      <a:endParaRPr lang="el-GR" sz="1700" b="0" dirty="0">
                        <a:latin typeface="Courier New" pitchFamily="49" charset="0"/>
                        <a:ea typeface="Calibri"/>
                        <a:cs typeface="Courier New" pitchFamily="49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700" b="0" dirty="0">
                          <a:latin typeface="Courier New" pitchFamily="49" charset="0"/>
                          <a:ea typeface="Calibri"/>
                          <a:cs typeface="Courier New" pitchFamily="49" charset="0"/>
                        </a:rPr>
                        <a:t>  </a:t>
                      </a:r>
                      <a:r>
                        <a:rPr lang="en-US" sz="1700" b="0" dirty="0">
                          <a:solidFill>
                            <a:srgbClr val="804040"/>
                          </a:solidFill>
                          <a:latin typeface="Courier New" pitchFamily="49" charset="0"/>
                          <a:ea typeface="Calibri"/>
                          <a:cs typeface="Courier New" pitchFamily="49" charset="0"/>
                        </a:rPr>
                        <a:t>puts</a:t>
                      </a:r>
                      <a:r>
                        <a:rPr lang="en-US" sz="1700" b="0" dirty="0">
                          <a:latin typeface="Courier New" pitchFamily="49" charset="0"/>
                          <a:ea typeface="Calibri"/>
                          <a:cs typeface="Courier New" pitchFamily="49" charset="0"/>
                        </a:rPr>
                        <a:t> </a:t>
                      </a:r>
                      <a:r>
                        <a:rPr lang="en-US" sz="1700" b="0" dirty="0">
                          <a:solidFill>
                            <a:srgbClr val="FF00FF"/>
                          </a:solidFill>
                          <a:latin typeface="Courier New" pitchFamily="49" charset="0"/>
                          <a:ea typeface="Calibri"/>
                          <a:cs typeface="Courier New" pitchFamily="49" charset="0"/>
                        </a:rPr>
                        <a:t>"</a:t>
                      </a:r>
                      <a:r>
                        <a:rPr lang="en-US" sz="1700" b="0" dirty="0" err="1">
                          <a:solidFill>
                            <a:srgbClr val="FF00FF"/>
                          </a:solidFill>
                          <a:latin typeface="Courier New" pitchFamily="49" charset="0"/>
                          <a:ea typeface="Calibri"/>
                          <a:cs typeface="Courier New" pitchFamily="49" charset="0"/>
                        </a:rPr>
                        <a:t>onRibbonEventDispatch</a:t>
                      </a:r>
                      <a:r>
                        <a:rPr lang="en-US" sz="1700" b="0" dirty="0">
                          <a:solidFill>
                            <a:srgbClr val="FF00FF"/>
                          </a:solidFill>
                          <a:latin typeface="Courier New" pitchFamily="49" charset="0"/>
                          <a:ea typeface="Calibri"/>
                          <a:cs typeface="Courier New" pitchFamily="49" charset="0"/>
                        </a:rPr>
                        <a:t>: event: $event, </a:t>
                      </a:r>
                      <a:r>
                        <a:rPr lang="en-US" sz="1700" b="0" dirty="0" err="1">
                          <a:solidFill>
                            <a:srgbClr val="FF00FF"/>
                          </a:solidFill>
                          <a:latin typeface="Courier New" pitchFamily="49" charset="0"/>
                          <a:ea typeface="Calibri"/>
                          <a:cs typeface="Courier New" pitchFamily="49" charset="0"/>
                        </a:rPr>
                        <a:t>args</a:t>
                      </a:r>
                      <a:r>
                        <a:rPr lang="en-US" sz="1700" b="0" dirty="0">
                          <a:solidFill>
                            <a:srgbClr val="FF00FF"/>
                          </a:solidFill>
                          <a:latin typeface="Courier New" pitchFamily="49" charset="0"/>
                          <a:ea typeface="Calibri"/>
                          <a:cs typeface="Courier New" pitchFamily="49" charset="0"/>
                        </a:rPr>
                        <a:t>: $</a:t>
                      </a:r>
                      <a:r>
                        <a:rPr lang="en-US" sz="1700" b="0" dirty="0" err="1">
                          <a:solidFill>
                            <a:srgbClr val="FF00FF"/>
                          </a:solidFill>
                          <a:latin typeface="Courier New" pitchFamily="49" charset="0"/>
                          <a:ea typeface="Calibri"/>
                          <a:cs typeface="Courier New" pitchFamily="49" charset="0"/>
                        </a:rPr>
                        <a:t>args</a:t>
                      </a:r>
                      <a:r>
                        <a:rPr lang="en-US" sz="1700" b="0" dirty="0">
                          <a:solidFill>
                            <a:srgbClr val="FF00FF"/>
                          </a:solidFill>
                          <a:latin typeface="Courier New" pitchFamily="49" charset="0"/>
                          <a:ea typeface="Calibri"/>
                          <a:cs typeface="Courier New" pitchFamily="49" charset="0"/>
                        </a:rPr>
                        <a:t>"</a:t>
                      </a:r>
                      <a:endParaRPr lang="el-GR" sz="1700" b="0" dirty="0">
                        <a:latin typeface="Courier New" pitchFamily="49" charset="0"/>
                        <a:ea typeface="Calibri"/>
                        <a:cs typeface="Courier New" pitchFamily="49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700" b="0" dirty="0">
                          <a:latin typeface="Courier New" pitchFamily="49" charset="0"/>
                          <a:ea typeface="Calibri"/>
                          <a:cs typeface="Courier New" pitchFamily="49" charset="0"/>
                        </a:rPr>
                        <a:t>};</a:t>
                      </a:r>
                      <a:r>
                        <a:rPr lang="en-US" sz="1700" b="0" dirty="0">
                          <a:solidFill>
                            <a:srgbClr val="0000FF"/>
                          </a:solidFill>
                          <a:latin typeface="Courier New" pitchFamily="49" charset="0"/>
                          <a:ea typeface="Calibri"/>
                          <a:cs typeface="Courier New" pitchFamily="49" charset="0"/>
                        </a:rPr>
                        <a:t># </a:t>
                      </a:r>
                      <a:r>
                        <a:rPr lang="en-US" sz="1700" b="0" dirty="0" err="1">
                          <a:solidFill>
                            <a:srgbClr val="0000FF"/>
                          </a:solidFill>
                          <a:latin typeface="Courier New" pitchFamily="49" charset="0"/>
                          <a:ea typeface="Calibri"/>
                          <a:cs typeface="Courier New" pitchFamily="49" charset="0"/>
                        </a:rPr>
                        <a:t>onRibbonEventDispatch</a:t>
                      </a:r>
                      <a:endParaRPr lang="el-GR" sz="1700" b="0" dirty="0">
                        <a:latin typeface="Courier New" pitchFamily="49" charset="0"/>
                        <a:ea typeface="Calibri"/>
                        <a:cs typeface="Courier New" pitchFamily="49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</a:tr>
            </a:tbl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13 Oct 2010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 smtClean="0"/>
              <a:t>TkRibbon: Windows Ribbons for Tk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l-GR" smtClean="0"/>
              <a:pPr/>
              <a:t>12</a:t>
            </a:fld>
            <a:endParaRPr lang="el-G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result: A Ribbon inside Tk</a:t>
            </a:r>
            <a:endParaRPr lang="el-GR" dirty="0"/>
          </a:p>
        </p:txBody>
      </p:sp>
      <p:pic>
        <p:nvPicPr>
          <p:cNvPr id="7" name="Content Placeholder 6" descr="SS-20100927195159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58293" y="1447800"/>
            <a:ext cx="6427415" cy="4631701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13 Oct 2010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 smtClean="0"/>
              <a:t>TkRibbon: Windows Ribbons for Tk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l-GR" smtClean="0"/>
              <a:pPr/>
              <a:t>13</a:t>
            </a:fld>
            <a:endParaRPr lang="el-G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Interacting with a Ribbon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Three means of interaction: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Through the widget callback</a:t>
            </a:r>
          </a:p>
          <a:p>
            <a:pPr lvl="2"/>
            <a:r>
              <a:rPr lang="en-US" dirty="0" smtClean="0"/>
              <a:t>When the Ribbon requests property values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Through virtual events</a:t>
            </a:r>
          </a:p>
          <a:p>
            <a:pPr lvl="2"/>
            <a:r>
              <a:rPr lang="en-US" dirty="0" smtClean="0"/>
              <a:t>When an event occurred in the Ribbon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Through widget subcommands invocation</a:t>
            </a:r>
          </a:p>
          <a:p>
            <a:pPr lvl="2"/>
            <a:r>
              <a:rPr lang="en-US" dirty="0" smtClean="0"/>
              <a:t>When the application performs a request to the Ribbon</a:t>
            </a:r>
            <a:endParaRPr lang="el-G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13 Oct 2010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 smtClean="0"/>
              <a:t>TkRibbon: Windows Ribbons for Tk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l-GR" smtClean="0"/>
              <a:pPr/>
              <a:t>14</a:t>
            </a:fld>
            <a:endParaRPr lang="el-G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widget callback (1)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callback is invoked when a property value is needed, because:</a:t>
            </a:r>
          </a:p>
          <a:p>
            <a:pPr lvl="1"/>
            <a:r>
              <a:rPr lang="en-US" dirty="0" smtClean="0"/>
              <a:t>A property is not defined in the XML</a:t>
            </a:r>
          </a:p>
          <a:p>
            <a:pPr lvl="1"/>
            <a:r>
              <a:rPr lang="en-US" dirty="0" smtClean="0"/>
              <a:t>A property has been invalidated</a:t>
            </a:r>
          </a:p>
          <a:p>
            <a:r>
              <a:rPr lang="en-US" dirty="0" smtClean="0"/>
              <a:t>Three parameters (at most):</a:t>
            </a:r>
          </a:p>
          <a:p>
            <a:pPr lvl="1"/>
            <a:r>
              <a:rPr lang="en-US" dirty="0" smtClean="0"/>
              <a:t>The command id</a:t>
            </a:r>
          </a:p>
          <a:p>
            <a:pPr lvl="2"/>
            <a:r>
              <a:rPr lang="en-US" dirty="0" smtClean="0"/>
              <a:t>An integer</a:t>
            </a:r>
          </a:p>
          <a:p>
            <a:pPr lvl="1"/>
            <a:r>
              <a:rPr lang="en-US" dirty="0" smtClean="0"/>
              <a:t>The property type</a:t>
            </a:r>
          </a:p>
          <a:p>
            <a:pPr lvl="2"/>
            <a:r>
              <a:rPr lang="en-US" dirty="0" smtClean="0"/>
              <a:t>One from: </a:t>
            </a:r>
            <a:r>
              <a:rPr lang="en-GB" sz="1400" dirty="0" err="1" smtClean="0"/>
              <a:t>UI_PKEY_Enabled</a:t>
            </a:r>
            <a:r>
              <a:rPr lang="en-GB" sz="1400" dirty="0" smtClean="0"/>
              <a:t>, </a:t>
            </a:r>
            <a:r>
              <a:rPr lang="en-GB" sz="1400" dirty="0" err="1" smtClean="0"/>
              <a:t>UI_PKEY_RepresentativeString</a:t>
            </a:r>
            <a:r>
              <a:rPr lang="en-GB" sz="1400" dirty="0" smtClean="0"/>
              <a:t>, </a:t>
            </a:r>
            <a:r>
              <a:rPr lang="en-GB" sz="1400" dirty="0" err="1" smtClean="0"/>
              <a:t>UI_PKEY_ItemsSource</a:t>
            </a:r>
            <a:r>
              <a:rPr lang="en-GB" sz="1400" dirty="0" smtClean="0"/>
              <a:t>, </a:t>
            </a:r>
            <a:r>
              <a:rPr lang="en-GB" sz="1400" dirty="0" err="1" smtClean="0"/>
              <a:t>UI_PKEY_Categories</a:t>
            </a:r>
            <a:r>
              <a:rPr lang="en-GB" sz="1400" dirty="0" smtClean="0"/>
              <a:t>, </a:t>
            </a:r>
            <a:r>
              <a:rPr lang="en-GB" sz="1400" dirty="0" err="1" smtClean="0"/>
              <a:t>UI_PKEY_SelectedItem</a:t>
            </a:r>
            <a:r>
              <a:rPr lang="en-GB" sz="1400" dirty="0" smtClean="0"/>
              <a:t>, </a:t>
            </a:r>
            <a:r>
              <a:rPr lang="en-GB" sz="1400" dirty="0" err="1" smtClean="0"/>
              <a:t>UI_PKEY_BooleanValue</a:t>
            </a:r>
            <a:endParaRPr lang="en-GB" sz="1400" dirty="0" smtClean="0"/>
          </a:p>
          <a:p>
            <a:pPr lvl="1"/>
            <a:r>
              <a:rPr lang="en-GB" dirty="0" smtClean="0"/>
              <a:t>The current value (if available)</a:t>
            </a:r>
            <a:endParaRPr lang="el-GR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13 Oct 2010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 smtClean="0"/>
              <a:t>TkRibbon: Windows Ribbons for Tk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l-GR" smtClean="0"/>
              <a:pPr/>
              <a:t>15</a:t>
            </a:fld>
            <a:endParaRPr lang="el-G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widget callback (2)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callback is expected to return a value</a:t>
            </a:r>
          </a:p>
          <a:p>
            <a:pPr lvl="1"/>
            <a:r>
              <a:rPr lang="en-US" dirty="0" smtClean="0"/>
              <a:t>According to the property type</a:t>
            </a:r>
          </a:p>
          <a:p>
            <a:pPr lvl="1"/>
            <a:r>
              <a:rPr lang="en-US" dirty="0" smtClean="0"/>
              <a:t>The most complex types relate to galleries</a:t>
            </a:r>
          </a:p>
          <a:p>
            <a:r>
              <a:rPr lang="en-GB" dirty="0" err="1" smtClean="0"/>
              <a:t>UI_PKEY_Categories</a:t>
            </a:r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r>
              <a:rPr lang="en-GB" dirty="0" err="1" smtClean="0"/>
              <a:t>UI_PKEY_ItemsSource</a:t>
            </a:r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r>
              <a:rPr lang="en-GB" dirty="0" smtClean="0"/>
              <a:t>Combo boxes are also galleries!</a:t>
            </a:r>
            <a:endParaRPr lang="el-G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13 Oct 2010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 smtClean="0"/>
              <a:t>TkRibbon: Windows Ribbons for Tk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l-GR" smtClean="0"/>
              <a:pPr/>
              <a:t>16</a:t>
            </a:fld>
            <a:endParaRPr lang="el-GR" dirty="0"/>
          </a:p>
        </p:txBody>
      </p:sp>
      <p:graphicFrame>
        <p:nvGraphicFramePr>
          <p:cNvPr id="8" name="Content Placeholder 6"/>
          <p:cNvGraphicFramePr>
            <a:graphicFrameLocks/>
          </p:cNvGraphicFramePr>
          <p:nvPr/>
        </p:nvGraphicFramePr>
        <p:xfrm>
          <a:off x="381000" y="3230880"/>
          <a:ext cx="8382000" cy="731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382000"/>
              </a:tblGrid>
              <a:tr h="37084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[</a:t>
                      </a:r>
                      <a:r>
                        <a:rPr lang="en-US" sz="1600" b="1" dirty="0">
                          <a:solidFill>
                            <a:srgbClr val="804040"/>
                          </a:solidFill>
                          <a:latin typeface="Calibri"/>
                          <a:ea typeface="Calibri"/>
                          <a:cs typeface="Calibri"/>
                        </a:rPr>
                        <a:t>list</a:t>
                      </a:r>
                      <a:r>
                        <a:rPr lang="en-GB" sz="1600" dirty="0">
                          <a:latin typeface="Calibri"/>
                          <a:ea typeface="Calibri"/>
                          <a:cs typeface="Times New Roman"/>
                        </a:rPr>
                        <a:t>  </a:t>
                      </a:r>
                      <a:r>
                        <a:rPr lang="en-GB" sz="16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[</a:t>
                      </a:r>
                      <a:r>
                        <a:rPr lang="en-US" sz="1600" b="1" dirty="0">
                          <a:solidFill>
                            <a:srgbClr val="804040"/>
                          </a:solidFill>
                          <a:latin typeface="Calibri"/>
                          <a:ea typeface="Calibri"/>
                          <a:cs typeface="Calibri"/>
                        </a:rPr>
                        <a:t>list</a:t>
                      </a:r>
                      <a:r>
                        <a:rPr lang="en-GB" sz="1600" dirty="0"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GB" sz="16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categoryName1 ... </a:t>
                      </a:r>
                      <a:r>
                        <a:rPr lang="en-GB" sz="1600" dirty="0" err="1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categoryNameN</a:t>
                      </a:r>
                      <a:r>
                        <a:rPr lang="en-GB" sz="16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]  {} ]</a:t>
                      </a:r>
                      <a:endParaRPr lang="el-GR" sz="1600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[</a:t>
                      </a:r>
                      <a:r>
                        <a:rPr lang="en-US" sz="1600" b="1" dirty="0">
                          <a:solidFill>
                            <a:srgbClr val="804040"/>
                          </a:solidFill>
                          <a:latin typeface="Calibri"/>
                          <a:ea typeface="Calibri"/>
                          <a:cs typeface="Calibri"/>
                        </a:rPr>
                        <a:t>list</a:t>
                      </a:r>
                      <a:r>
                        <a:rPr lang="en-GB" sz="1600" dirty="0">
                          <a:latin typeface="Calibri"/>
                          <a:ea typeface="Calibri"/>
                          <a:cs typeface="Times New Roman"/>
                        </a:rPr>
                        <a:t>  </a:t>
                      </a:r>
                      <a:r>
                        <a:rPr lang="en-GB" sz="16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[</a:t>
                      </a:r>
                      <a:r>
                        <a:rPr lang="en-US" sz="1600" b="1" dirty="0">
                          <a:solidFill>
                            <a:srgbClr val="804040"/>
                          </a:solidFill>
                          <a:latin typeface="Calibri"/>
                          <a:ea typeface="Calibri"/>
                          <a:cs typeface="Calibri"/>
                        </a:rPr>
                        <a:t>list</a:t>
                      </a:r>
                      <a:r>
                        <a:rPr lang="en-GB" sz="1600" dirty="0"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GB" sz="16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categoryName1 ... </a:t>
                      </a:r>
                      <a:r>
                        <a:rPr lang="en-GB" sz="1600" dirty="0" err="1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categoryNameN</a:t>
                      </a:r>
                      <a:r>
                        <a:rPr lang="en-GB" sz="16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]  [</a:t>
                      </a:r>
                      <a:r>
                        <a:rPr lang="en-US" sz="1600" b="1" dirty="0">
                          <a:solidFill>
                            <a:srgbClr val="804040"/>
                          </a:solidFill>
                          <a:latin typeface="Calibri"/>
                          <a:ea typeface="Calibri"/>
                          <a:cs typeface="Calibri"/>
                        </a:rPr>
                        <a:t>list</a:t>
                      </a:r>
                      <a:r>
                        <a:rPr lang="en-GB" sz="16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  </a:t>
                      </a:r>
                      <a:r>
                        <a:rPr lang="en-GB" sz="1600" dirty="0" err="1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imageResourceId</a:t>
                      </a:r>
                      <a:r>
                        <a:rPr lang="en-GB" sz="16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] ]</a:t>
                      </a:r>
                      <a:endParaRPr lang="el-GR" sz="1600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[</a:t>
                      </a:r>
                      <a:r>
                        <a:rPr lang="en-US" sz="1600" b="1" dirty="0">
                          <a:solidFill>
                            <a:srgbClr val="804040"/>
                          </a:solidFill>
                          <a:latin typeface="Calibri"/>
                          <a:ea typeface="Calibri"/>
                          <a:cs typeface="Calibri"/>
                        </a:rPr>
                        <a:t>list</a:t>
                      </a:r>
                      <a:r>
                        <a:rPr lang="en-GB" sz="1600" dirty="0">
                          <a:latin typeface="Calibri"/>
                          <a:ea typeface="Calibri"/>
                          <a:cs typeface="Times New Roman"/>
                        </a:rPr>
                        <a:t>  </a:t>
                      </a:r>
                      <a:r>
                        <a:rPr lang="en-GB" sz="16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[</a:t>
                      </a:r>
                      <a:r>
                        <a:rPr lang="en-US" sz="1600" b="1" dirty="0">
                          <a:solidFill>
                            <a:srgbClr val="804040"/>
                          </a:solidFill>
                          <a:latin typeface="Calibri"/>
                          <a:ea typeface="Calibri"/>
                          <a:cs typeface="Calibri"/>
                        </a:rPr>
                        <a:t>list</a:t>
                      </a:r>
                      <a:r>
                        <a:rPr lang="en-GB" sz="16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 categoryName1 ... </a:t>
                      </a:r>
                      <a:r>
                        <a:rPr lang="en-GB" sz="1600" dirty="0" err="1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categoryNameN</a:t>
                      </a:r>
                      <a:r>
                        <a:rPr lang="en-GB" sz="16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]  [</a:t>
                      </a:r>
                      <a:r>
                        <a:rPr lang="en-US" sz="1600" b="1" dirty="0">
                          <a:solidFill>
                            <a:srgbClr val="804040"/>
                          </a:solidFill>
                          <a:latin typeface="Calibri"/>
                          <a:ea typeface="Calibri"/>
                          <a:cs typeface="Calibri"/>
                        </a:rPr>
                        <a:t>list</a:t>
                      </a:r>
                      <a:r>
                        <a:rPr lang="en-GB" sz="16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  imageResourceId1 ... </a:t>
                      </a:r>
                      <a:r>
                        <a:rPr lang="en-GB" sz="1600" dirty="0" err="1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imageResourceIdN</a:t>
                      </a:r>
                      <a:r>
                        <a:rPr lang="en-GB" sz="16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]]</a:t>
                      </a:r>
                      <a:endParaRPr lang="el-GR" sz="1600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95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9" name="Content Placeholder 6"/>
          <p:cNvGraphicFramePr>
            <a:graphicFrameLocks/>
          </p:cNvGraphicFramePr>
          <p:nvPr/>
        </p:nvGraphicFramePr>
        <p:xfrm>
          <a:off x="381000" y="5135880"/>
          <a:ext cx="8382000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382000"/>
              </a:tblGrid>
              <a:tr h="37084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24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[</a:t>
                      </a:r>
                      <a:r>
                        <a:rPr lang="en-US" sz="2400" b="1" dirty="0">
                          <a:solidFill>
                            <a:srgbClr val="804040"/>
                          </a:solidFill>
                          <a:latin typeface="Calibri"/>
                          <a:ea typeface="Calibri"/>
                          <a:cs typeface="Calibri"/>
                        </a:rPr>
                        <a:t>list</a:t>
                      </a:r>
                      <a:r>
                        <a:rPr lang="en-GB" sz="2400" dirty="0"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GB" sz="24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[</a:t>
                      </a:r>
                      <a:r>
                        <a:rPr lang="en-US" sz="2400" b="1" dirty="0">
                          <a:solidFill>
                            <a:srgbClr val="804040"/>
                          </a:solidFill>
                          <a:latin typeface="Calibri"/>
                          <a:ea typeface="Calibri"/>
                          <a:cs typeface="Calibri"/>
                        </a:rPr>
                        <a:t>list</a:t>
                      </a:r>
                      <a:r>
                        <a:rPr lang="en-GB" sz="24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 item1 ... </a:t>
                      </a:r>
                      <a:r>
                        <a:rPr lang="en-GB" sz="2400" dirty="0" err="1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itemN</a:t>
                      </a:r>
                      <a:r>
                        <a:rPr lang="en-GB" sz="24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] </a:t>
                      </a:r>
                      <a:r>
                        <a:rPr lang="en-GB" sz="2400" b="1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images-list  categories-list</a:t>
                      </a:r>
                      <a:r>
                        <a:rPr lang="en-GB" sz="24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 ]</a:t>
                      </a:r>
                      <a:endParaRPr lang="el-GR" sz="2400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95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Virtual events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dirty="0" smtClean="0"/>
              <a:t>&lt;&lt;</a:t>
            </a:r>
            <a:r>
              <a:rPr lang="en-GB" dirty="0" err="1" smtClean="0"/>
              <a:t>onExecute</a:t>
            </a:r>
            <a:r>
              <a:rPr lang="en-GB" dirty="0" smtClean="0"/>
              <a:t>&gt;&gt;</a:t>
            </a:r>
          </a:p>
          <a:p>
            <a:pPr lvl="1"/>
            <a:r>
              <a:rPr lang="en-GB" dirty="0" smtClean="0"/>
              <a:t>Delivered when the user has executed a control</a:t>
            </a:r>
          </a:p>
          <a:p>
            <a:pPr lvl="1"/>
            <a:r>
              <a:rPr lang="en-GB" dirty="0" smtClean="0"/>
              <a:t>“%d” contains the command id</a:t>
            </a:r>
          </a:p>
          <a:p>
            <a:pPr lvl="0"/>
            <a:r>
              <a:rPr lang="en-GB" dirty="0" smtClean="0"/>
              <a:t>&lt;&lt;</a:t>
            </a:r>
            <a:r>
              <a:rPr lang="en-GB" dirty="0" err="1" smtClean="0"/>
              <a:t>onPreview</a:t>
            </a:r>
            <a:r>
              <a:rPr lang="en-GB" dirty="0" smtClean="0"/>
              <a:t>&gt;&gt;</a:t>
            </a:r>
          </a:p>
          <a:p>
            <a:pPr lvl="1"/>
            <a:r>
              <a:rPr lang="en-GB" dirty="0" smtClean="0"/>
              <a:t>Delivered when mouse hovers over a command</a:t>
            </a:r>
            <a:endParaRPr lang="el-GR" dirty="0" smtClean="0"/>
          </a:p>
          <a:p>
            <a:pPr lvl="0"/>
            <a:r>
              <a:rPr lang="en-GB" dirty="0" smtClean="0"/>
              <a:t>&lt;&lt;</a:t>
            </a:r>
            <a:r>
              <a:rPr lang="en-GB" dirty="0" err="1" smtClean="0"/>
              <a:t>onCancelPreview</a:t>
            </a:r>
            <a:r>
              <a:rPr lang="en-GB" dirty="0" smtClean="0"/>
              <a:t>&gt;&gt;</a:t>
            </a:r>
          </a:p>
          <a:p>
            <a:pPr lvl="1"/>
            <a:r>
              <a:rPr lang="en-GB" dirty="0" smtClean="0"/>
              <a:t>Cancels an &lt;&lt;</a:t>
            </a:r>
            <a:r>
              <a:rPr lang="en-GB" dirty="0" err="1" smtClean="0"/>
              <a:t>onPreview</a:t>
            </a:r>
            <a:r>
              <a:rPr lang="en-GB" dirty="0" smtClean="0"/>
              <a:t>&gt;&gt;</a:t>
            </a:r>
          </a:p>
          <a:p>
            <a:pPr lvl="1"/>
            <a:endParaRPr lang="en-GB" dirty="0" smtClean="0"/>
          </a:p>
          <a:p>
            <a:r>
              <a:rPr lang="en-GB" sz="2000" dirty="0" smtClean="0"/>
              <a:t>&lt;&lt;</a:t>
            </a:r>
            <a:r>
              <a:rPr lang="en-GB" sz="2000" dirty="0" err="1" smtClean="0"/>
              <a:t>onCreateUICommand</a:t>
            </a:r>
            <a:r>
              <a:rPr lang="en-GB" sz="2000" dirty="0" smtClean="0"/>
              <a:t>&gt;&gt;, &lt;&lt;</a:t>
            </a:r>
            <a:r>
              <a:rPr lang="en-GB" sz="2000" dirty="0" err="1" smtClean="0"/>
              <a:t>onViewChanged</a:t>
            </a:r>
            <a:r>
              <a:rPr lang="en-GB" sz="2000" dirty="0" smtClean="0"/>
              <a:t>&gt;&gt;, &lt;&lt;</a:t>
            </a:r>
            <a:r>
              <a:rPr lang="en-GB" sz="2000" dirty="0" err="1" smtClean="0"/>
              <a:t>onDestroyUICommand</a:t>
            </a:r>
            <a:r>
              <a:rPr lang="en-GB" sz="2000" dirty="0" smtClean="0"/>
              <a:t>&gt;&gt;, &lt;&lt;</a:t>
            </a:r>
            <a:r>
              <a:rPr lang="en-GB" sz="2000" dirty="0" err="1" smtClean="0"/>
              <a:t>onUpdateProperty</a:t>
            </a:r>
            <a:r>
              <a:rPr lang="en-GB" sz="2000" dirty="0" smtClean="0"/>
              <a:t>&gt;&gt;</a:t>
            </a:r>
          </a:p>
          <a:p>
            <a:pPr lvl="1"/>
            <a:r>
              <a:rPr lang="en-GB" dirty="0" smtClean="0"/>
              <a:t> Reserved for future use</a:t>
            </a:r>
            <a:endParaRPr lang="el-GR" dirty="0" smtClean="0"/>
          </a:p>
          <a:p>
            <a:endParaRPr lang="el-G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13 Oct 2010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 smtClean="0"/>
              <a:t>TkRibbon: Windows Ribbons for Tk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l-GR" smtClean="0"/>
              <a:pPr/>
              <a:t>17</a:t>
            </a:fld>
            <a:endParaRPr lang="el-G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Widget subcommand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Many available subcommands</a:t>
            </a:r>
          </a:p>
          <a:p>
            <a:pPr lvl="1"/>
            <a:r>
              <a:rPr lang="en-GB" sz="2000" i="1" dirty="0" smtClean="0"/>
              <a:t>pathname</a:t>
            </a:r>
            <a:r>
              <a:rPr lang="en-GB" sz="2000" dirty="0" smtClean="0"/>
              <a:t> </a:t>
            </a:r>
            <a:r>
              <a:rPr lang="en-GB" sz="2000" b="1" dirty="0" err="1" smtClean="0"/>
              <a:t>load_resources</a:t>
            </a:r>
            <a:r>
              <a:rPr lang="en-GB" sz="2000" b="1" dirty="0" smtClean="0"/>
              <a:t> native-</a:t>
            </a:r>
            <a:r>
              <a:rPr lang="en-GB" sz="2000" b="1" dirty="0" err="1" smtClean="0"/>
              <a:t>dll</a:t>
            </a:r>
            <a:r>
              <a:rPr lang="en-GB" sz="2000" b="1" dirty="0" smtClean="0"/>
              <a:t>-path</a:t>
            </a:r>
          </a:p>
          <a:p>
            <a:pPr lvl="1"/>
            <a:r>
              <a:rPr lang="en-GB" sz="2000" i="1" dirty="0" smtClean="0"/>
              <a:t>pathname</a:t>
            </a:r>
            <a:r>
              <a:rPr lang="en-GB" sz="2000" dirty="0" smtClean="0"/>
              <a:t> </a:t>
            </a:r>
            <a:r>
              <a:rPr lang="en-GB" sz="2000" b="1" dirty="0" err="1" smtClean="0"/>
              <a:t>load_ui</a:t>
            </a:r>
            <a:r>
              <a:rPr lang="en-GB" sz="2000" b="1" dirty="0" smtClean="0"/>
              <a:t> module ribbon-name</a:t>
            </a:r>
          </a:p>
          <a:p>
            <a:pPr lvl="2"/>
            <a:r>
              <a:rPr lang="en-GB" sz="1800" dirty="0" smtClean="0"/>
              <a:t>Relate to loading a Ribbon</a:t>
            </a:r>
          </a:p>
          <a:p>
            <a:pPr lvl="1"/>
            <a:endParaRPr lang="en-GB" sz="2000" b="1" dirty="0" smtClean="0"/>
          </a:p>
          <a:p>
            <a:pPr lvl="1"/>
            <a:r>
              <a:rPr lang="en-GB" sz="2000" i="1" dirty="0" smtClean="0"/>
              <a:t>pathname</a:t>
            </a:r>
            <a:r>
              <a:rPr lang="en-GB" sz="2000" dirty="0" smtClean="0"/>
              <a:t> </a:t>
            </a:r>
            <a:r>
              <a:rPr lang="en-GB" sz="2000" b="1" dirty="0" err="1" smtClean="0"/>
              <a:t>get_property</a:t>
            </a:r>
            <a:r>
              <a:rPr lang="en-GB" sz="2000" b="1" dirty="0" smtClean="0"/>
              <a:t> property-type control-id</a:t>
            </a:r>
          </a:p>
          <a:p>
            <a:pPr lvl="2"/>
            <a:r>
              <a:rPr lang="en-GB" sz="1800" dirty="0" smtClean="0"/>
              <a:t>Retrieve the value of a property</a:t>
            </a:r>
          </a:p>
          <a:p>
            <a:pPr lvl="1"/>
            <a:endParaRPr lang="en-GB" sz="2000" i="1" dirty="0" smtClean="0"/>
          </a:p>
          <a:p>
            <a:pPr lvl="1"/>
            <a:r>
              <a:rPr lang="en-GB" sz="2000" i="1" dirty="0" smtClean="0"/>
              <a:t>pathname</a:t>
            </a:r>
            <a:r>
              <a:rPr lang="en-GB" sz="2000" dirty="0" smtClean="0"/>
              <a:t> </a:t>
            </a:r>
            <a:r>
              <a:rPr lang="en-GB" sz="2000" b="1" dirty="0" err="1" smtClean="0"/>
              <a:t>invalidate_state</a:t>
            </a:r>
            <a:r>
              <a:rPr lang="en-GB" sz="2000" b="1" dirty="0" smtClean="0"/>
              <a:t> state-property control-id</a:t>
            </a:r>
          </a:p>
          <a:p>
            <a:pPr lvl="1"/>
            <a:r>
              <a:rPr lang="en-GB" sz="2000" i="1" dirty="0" smtClean="0"/>
              <a:t>pathname</a:t>
            </a:r>
            <a:r>
              <a:rPr lang="en-GB" sz="2000" dirty="0" smtClean="0"/>
              <a:t> </a:t>
            </a:r>
            <a:r>
              <a:rPr lang="en-GB" sz="2000" b="1" dirty="0" err="1" smtClean="0"/>
              <a:t>invalidate_value</a:t>
            </a:r>
            <a:r>
              <a:rPr lang="en-GB" sz="2000" b="1" dirty="0" smtClean="0"/>
              <a:t> property control-id</a:t>
            </a:r>
          </a:p>
          <a:p>
            <a:pPr lvl="1"/>
            <a:r>
              <a:rPr lang="en-GB" sz="2000" i="1" dirty="0" smtClean="0"/>
              <a:t>pathname</a:t>
            </a:r>
            <a:r>
              <a:rPr lang="en-GB" sz="2000" dirty="0" smtClean="0"/>
              <a:t> </a:t>
            </a:r>
            <a:r>
              <a:rPr lang="en-GB" sz="2000" b="1" dirty="0" err="1" smtClean="0"/>
              <a:t>invalidate_property</a:t>
            </a:r>
            <a:r>
              <a:rPr lang="en-GB" sz="2000" b="1" dirty="0" smtClean="0"/>
              <a:t> property control-id</a:t>
            </a:r>
          </a:p>
          <a:p>
            <a:pPr lvl="2"/>
            <a:r>
              <a:rPr lang="en-GB" sz="1800" dirty="0" smtClean="0"/>
              <a:t>Invalidate property aspects, so as new values will be requested</a:t>
            </a:r>
            <a:endParaRPr lang="el-GR" sz="1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13 Oct 2010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 smtClean="0"/>
              <a:t>TkRibbon: Windows Ribbons for Tk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l-GR" smtClean="0"/>
              <a:pPr/>
              <a:t>18</a:t>
            </a:fld>
            <a:endParaRPr lang="el-G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 – Future work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TkRibbon</a:t>
            </a:r>
            <a:r>
              <a:rPr lang="en-US" dirty="0" smtClean="0"/>
              <a:t> allows usage of Ribbons from Tk</a:t>
            </a:r>
          </a:p>
          <a:p>
            <a:pPr lvl="1"/>
            <a:r>
              <a:rPr lang="en-US" dirty="0" smtClean="0"/>
              <a:t>A large percentage of Ribbon functionality is supported</a:t>
            </a:r>
          </a:p>
          <a:p>
            <a:r>
              <a:rPr lang="en-US" dirty="0" smtClean="0"/>
              <a:t>Future work will concentrate on:</a:t>
            </a:r>
          </a:p>
          <a:p>
            <a:pPr lvl="1"/>
            <a:r>
              <a:rPr lang="en-US" dirty="0" smtClean="0"/>
              <a:t>Supporting missing features</a:t>
            </a:r>
          </a:p>
          <a:p>
            <a:pPr lvl="2"/>
            <a:r>
              <a:rPr lang="en-US" dirty="0" smtClean="0"/>
              <a:t>Recent Files item list not available</a:t>
            </a:r>
          </a:p>
          <a:p>
            <a:pPr lvl="2"/>
            <a:r>
              <a:rPr lang="en-US" dirty="0" smtClean="0"/>
              <a:t>Saving and restoring state of the Quick toolbar</a:t>
            </a:r>
          </a:p>
          <a:p>
            <a:r>
              <a:rPr lang="en-US" dirty="0" smtClean="0"/>
              <a:t>Contextual tabs are supported</a:t>
            </a:r>
          </a:p>
          <a:p>
            <a:pPr lvl="1"/>
            <a:r>
              <a:rPr lang="en-US" dirty="0" smtClean="0"/>
              <a:t>But not tested yet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Support for contextual menus missing</a:t>
            </a:r>
          </a:p>
          <a:p>
            <a:pPr lvl="1"/>
            <a:r>
              <a:rPr lang="en-US" dirty="0" smtClean="0"/>
              <a:t>Is it important?</a:t>
            </a:r>
            <a:endParaRPr lang="el-G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13 Oct 2010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 smtClean="0"/>
              <a:t>TkRibbon: Windows Ribbons for Tk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l-GR" smtClean="0"/>
              <a:pPr/>
              <a:t>19</a:t>
            </a:fld>
            <a:endParaRPr lang="el-G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Overview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Aft>
                <a:spcPts val="2400"/>
              </a:spcAft>
            </a:pPr>
            <a:r>
              <a:rPr lang="en-US" dirty="0" smtClean="0"/>
              <a:t>The Windows Ribbon framework</a:t>
            </a:r>
          </a:p>
          <a:p>
            <a:pPr>
              <a:spcAft>
                <a:spcPts val="1200"/>
              </a:spcAft>
            </a:pPr>
            <a:r>
              <a:rPr lang="en-US" dirty="0" smtClean="0"/>
              <a:t>Creating a Ribbon</a:t>
            </a:r>
          </a:p>
          <a:p>
            <a:pPr lvl="1">
              <a:spcAft>
                <a:spcPts val="1200"/>
              </a:spcAft>
            </a:pPr>
            <a:r>
              <a:rPr lang="en-US" dirty="0" smtClean="0"/>
              <a:t>Writing the XAML Markup</a:t>
            </a:r>
          </a:p>
          <a:p>
            <a:pPr lvl="1">
              <a:spcAft>
                <a:spcPts val="2400"/>
              </a:spcAft>
            </a:pPr>
            <a:r>
              <a:rPr lang="en-US" dirty="0" smtClean="0"/>
              <a:t>Compiling the Markup</a:t>
            </a:r>
          </a:p>
          <a:p>
            <a:pPr>
              <a:spcAft>
                <a:spcPts val="2400"/>
              </a:spcAft>
            </a:pPr>
            <a:r>
              <a:rPr lang="en-US" dirty="0" smtClean="0"/>
              <a:t>Creating the </a:t>
            </a:r>
            <a:r>
              <a:rPr lang="en-US" dirty="0" err="1" smtClean="0"/>
              <a:t>TkRibbon</a:t>
            </a:r>
            <a:r>
              <a:rPr lang="en-US" dirty="0" smtClean="0"/>
              <a:t> widget</a:t>
            </a:r>
          </a:p>
          <a:p>
            <a:pPr>
              <a:spcAft>
                <a:spcPts val="2400"/>
              </a:spcAft>
            </a:pPr>
            <a:r>
              <a:rPr lang="en-US" dirty="0" smtClean="0"/>
              <a:t>Interacting with the Ribbon</a:t>
            </a:r>
          </a:p>
          <a:p>
            <a:pPr>
              <a:spcAft>
                <a:spcPts val="2400"/>
              </a:spcAft>
            </a:pPr>
            <a:r>
              <a:rPr lang="en-US" dirty="0" smtClean="0"/>
              <a:t>Conclusions – Future work</a:t>
            </a:r>
          </a:p>
          <a:p>
            <a:pPr>
              <a:spcAft>
                <a:spcPts val="1200"/>
              </a:spcAft>
            </a:pPr>
            <a:endParaRPr lang="en-US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13 Oct 2010</a:t>
            </a:r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 dirty="0" err="1" smtClean="0"/>
              <a:t>TkRibbon</a:t>
            </a:r>
            <a:r>
              <a:rPr lang="en-US" b="1" dirty="0" smtClean="0"/>
              <a:t>: Windows Ribbons for Tk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3162300"/>
            <a:ext cx="8382000" cy="533400"/>
          </a:xfrm>
        </p:spPr>
        <p:txBody>
          <a:bodyPr/>
          <a:lstStyle/>
          <a:p>
            <a:pPr algn="ctr">
              <a:buNone/>
            </a:pPr>
            <a:r>
              <a:rPr lang="en-US" dirty="0" smtClean="0"/>
              <a:t>Thank you!</a:t>
            </a:r>
            <a:endParaRPr lang="el-G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/>
              <a:t>The Windows Ribbon Framework</a:t>
            </a:r>
            <a:endParaRPr lang="el-GR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new UI paradigm, aiming to unify into a single UI element:</a:t>
            </a:r>
          </a:p>
          <a:p>
            <a:pPr lvl="1"/>
            <a:r>
              <a:rPr lang="en-US" dirty="0" smtClean="0"/>
              <a:t>Multilayered menus</a:t>
            </a:r>
          </a:p>
          <a:p>
            <a:pPr lvl="1"/>
            <a:r>
              <a:rPr lang="en-US" dirty="0" smtClean="0"/>
              <a:t>Toolbars</a:t>
            </a:r>
          </a:p>
          <a:p>
            <a:pPr lvl="1"/>
            <a:r>
              <a:rPr lang="en-US" dirty="0" smtClean="0"/>
              <a:t>Task panes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13 Oct 2010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 smtClean="0"/>
              <a:t>TkRibbon: Windows Ribbons for Tk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l-GR" smtClean="0"/>
              <a:pPr/>
              <a:t>3</a:t>
            </a:fld>
            <a:endParaRPr lang="el-GR" dirty="0"/>
          </a:p>
        </p:txBody>
      </p:sp>
      <p:sp>
        <p:nvSpPr>
          <p:cNvPr id="9" name="TextBox 8"/>
          <p:cNvSpPr txBox="1"/>
          <p:nvPr/>
        </p:nvSpPr>
        <p:spPr>
          <a:xfrm>
            <a:off x="2743200" y="5943600"/>
            <a:ext cx="3657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Paint for Windows 7</a:t>
            </a:r>
            <a:endParaRPr lang="el-GR" dirty="0"/>
          </a:p>
        </p:txBody>
      </p:sp>
      <p:pic>
        <p:nvPicPr>
          <p:cNvPr id="1027" name="Picture 3" descr="D:\Users\George\Downloads\sync3\IC291784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9331" y="3352800"/>
            <a:ext cx="7145338" cy="26193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Ribbon UI components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The Ribbon framework consists of two UI components:</a:t>
            </a:r>
            <a:endParaRPr lang="el-GR" dirty="0" smtClean="0"/>
          </a:p>
          <a:p>
            <a:pPr lvl="1"/>
            <a:r>
              <a:rPr lang="en-GB" dirty="0" smtClean="0"/>
              <a:t>The Ribbon command bar, which contains:</a:t>
            </a:r>
          </a:p>
          <a:p>
            <a:pPr lvl="2"/>
            <a:r>
              <a:rPr lang="en-GB" dirty="0" smtClean="0">
                <a:solidFill>
                  <a:srgbClr val="FFC000"/>
                </a:solidFill>
              </a:rPr>
              <a:t>The Application menu</a:t>
            </a:r>
          </a:p>
          <a:p>
            <a:pPr lvl="2"/>
            <a:r>
              <a:rPr lang="en-GB" dirty="0" smtClean="0">
                <a:solidFill>
                  <a:srgbClr val="FF0000"/>
                </a:solidFill>
              </a:rPr>
              <a:t>A set of standard tabs</a:t>
            </a:r>
          </a:p>
          <a:p>
            <a:pPr lvl="2"/>
            <a:r>
              <a:rPr lang="en-GB" dirty="0" smtClean="0">
                <a:solidFill>
                  <a:srgbClr val="92D050"/>
                </a:solidFill>
              </a:rPr>
              <a:t>A Help button</a:t>
            </a:r>
          </a:p>
          <a:p>
            <a:pPr lvl="1"/>
            <a:r>
              <a:rPr lang="en-GB" dirty="0" smtClean="0"/>
              <a:t>A rich contextual menu</a:t>
            </a:r>
            <a:endParaRPr lang="el-GR" dirty="0" smtClean="0"/>
          </a:p>
          <a:p>
            <a:endParaRPr lang="el-G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13 Oct 2010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 smtClean="0"/>
              <a:t>TkRibbon: Windows Ribbons for Tk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l-GR" smtClean="0"/>
              <a:pPr/>
              <a:t>4</a:t>
            </a:fld>
            <a:endParaRPr lang="el-GR" dirty="0"/>
          </a:p>
        </p:txBody>
      </p:sp>
      <p:pic>
        <p:nvPicPr>
          <p:cNvPr id="2050" name="Picture 2" descr="C:\Users\George\Pictures\ZScreen Images\SS-20100926165716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0" y="3962400"/>
            <a:ext cx="5187087" cy="2350622"/>
          </a:xfrm>
          <a:prstGeom prst="rect">
            <a:avLst/>
          </a:prstGeom>
          <a:noFill/>
        </p:spPr>
      </p:pic>
      <p:sp>
        <p:nvSpPr>
          <p:cNvPr id="11" name="Rectangle 10"/>
          <p:cNvSpPr/>
          <p:nvPr/>
        </p:nvSpPr>
        <p:spPr bwMode="auto">
          <a:xfrm>
            <a:off x="4343400" y="4191000"/>
            <a:ext cx="4343400" cy="838200"/>
          </a:xfrm>
          <a:prstGeom prst="rect">
            <a:avLst/>
          </a:prstGeom>
          <a:noFill/>
          <a:ln w="508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l-GR" sz="2400" b="0" i="0" u="none" strike="noStrike" cap="none" normalizeH="0" baseline="0" dirty="0" smtClean="0">
              <a:ln>
                <a:noFill/>
              </a:ln>
              <a:solidFill>
                <a:srgbClr val="FFC000"/>
              </a:solidFill>
              <a:effectLst/>
              <a:latin typeface="Arial" charset="0"/>
              <a:ea typeface="ＭＳ Ｐゴシック" pitchFamily="100" charset="-128"/>
            </a:endParaRPr>
          </a:p>
        </p:txBody>
      </p:sp>
      <p:sp>
        <p:nvSpPr>
          <p:cNvPr id="9" name="Rectangle 8"/>
          <p:cNvSpPr/>
          <p:nvPr/>
        </p:nvSpPr>
        <p:spPr bwMode="auto">
          <a:xfrm>
            <a:off x="3810000" y="4114800"/>
            <a:ext cx="533400" cy="304800"/>
          </a:xfrm>
          <a:prstGeom prst="rect">
            <a:avLst/>
          </a:prstGeom>
          <a:noFill/>
          <a:ln w="50800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l-GR" sz="2400" b="0" i="0" u="none" strike="noStrike" cap="none" normalizeH="0" baseline="0" dirty="0" smtClean="0">
              <a:ln>
                <a:noFill/>
              </a:ln>
              <a:solidFill>
                <a:srgbClr val="FFC000"/>
              </a:solidFill>
              <a:effectLst/>
              <a:latin typeface="Arial" charset="0"/>
              <a:ea typeface="ＭＳ Ｐゴシック" pitchFamily="100" charset="-128"/>
            </a:endParaRPr>
          </a:p>
        </p:txBody>
      </p:sp>
      <p:sp>
        <p:nvSpPr>
          <p:cNvPr id="10" name="Rectangle 9"/>
          <p:cNvSpPr/>
          <p:nvPr/>
        </p:nvSpPr>
        <p:spPr bwMode="auto">
          <a:xfrm>
            <a:off x="8686800" y="4114800"/>
            <a:ext cx="381000" cy="304800"/>
          </a:xfrm>
          <a:prstGeom prst="rect">
            <a:avLst/>
          </a:prstGeom>
          <a:noFill/>
          <a:ln w="50800" cap="flat" cmpd="sng" algn="ctr">
            <a:solidFill>
              <a:srgbClr val="92D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l-GR" sz="2400" b="0" i="0" u="none" strike="noStrike" cap="none" normalizeH="0" baseline="0" dirty="0" smtClean="0">
              <a:ln>
                <a:noFill/>
              </a:ln>
              <a:solidFill>
                <a:srgbClr val="FFC000"/>
              </a:solidFill>
              <a:effectLst/>
              <a:latin typeface="Arial" charset="0"/>
              <a:ea typeface="ＭＳ Ｐゴシック" pitchFamily="100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Ribbons and Applications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Two distinct but dependent development platforms:</a:t>
            </a:r>
          </a:p>
          <a:p>
            <a:pPr lvl="1"/>
            <a:r>
              <a:rPr lang="en-GB" dirty="0" smtClean="0"/>
              <a:t>A XAML-based </a:t>
            </a:r>
            <a:r>
              <a:rPr lang="en-GB" dirty="0" err="1" smtClean="0"/>
              <a:t>markup</a:t>
            </a:r>
            <a:r>
              <a:rPr lang="en-GB" dirty="0" smtClean="0"/>
              <a:t> language, which describes the controls, their properties and their visual layout.</a:t>
            </a:r>
            <a:endParaRPr lang="el-GR" dirty="0" smtClean="0"/>
          </a:p>
          <a:p>
            <a:pPr lvl="1"/>
            <a:r>
              <a:rPr lang="en-GB" dirty="0" smtClean="0"/>
              <a:t>A set of COM C++ interfaces that ensure interoperability between the Ribbon framework and the application.</a:t>
            </a:r>
            <a:endParaRPr lang="el-GR" dirty="0" smtClean="0"/>
          </a:p>
          <a:p>
            <a:endParaRPr lang="en-US" dirty="0" smtClean="0"/>
          </a:p>
          <a:p>
            <a:r>
              <a:rPr lang="en-US" dirty="0" smtClean="0"/>
              <a:t>A Ribbon is actually a COM object:</a:t>
            </a:r>
          </a:p>
          <a:p>
            <a:pPr lvl="1"/>
            <a:r>
              <a:rPr lang="en-US" dirty="0" smtClean="0"/>
              <a:t>Attaches to the top part of a window</a:t>
            </a:r>
          </a:p>
          <a:p>
            <a:pPr lvl="1"/>
            <a:r>
              <a:rPr lang="en-US" dirty="0" smtClean="0"/>
              <a:t>Redraws window and decoration as needed</a:t>
            </a:r>
          </a:p>
          <a:p>
            <a:pPr lvl="1"/>
            <a:r>
              <a:rPr lang="en-US" dirty="0" smtClean="0"/>
              <a:t>Interacts with the user &amp; application</a:t>
            </a:r>
            <a:endParaRPr lang="el-G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13 Oct 2010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 smtClean="0"/>
              <a:t>TkRibbon: Windows Ribbons for Tk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l-GR" smtClean="0"/>
              <a:pPr/>
              <a:t>5</a:t>
            </a:fld>
            <a:endParaRPr lang="el-G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TkRibbon</a:t>
            </a:r>
            <a:r>
              <a:rPr lang="en-US" dirty="0" smtClean="0"/>
              <a:t>: Ribbons for Tk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TkRibbon</a:t>
            </a:r>
            <a:r>
              <a:rPr lang="en-US" dirty="0" smtClean="0"/>
              <a:t> provides the needed middleware for:</a:t>
            </a:r>
          </a:p>
          <a:p>
            <a:pPr lvl="1"/>
            <a:r>
              <a:rPr lang="en-US" dirty="0" smtClean="0"/>
              <a:t>Loading a resource DLL containing one (or more) Ribbons</a:t>
            </a:r>
          </a:p>
          <a:p>
            <a:pPr lvl="1"/>
            <a:r>
              <a:rPr lang="en-US" dirty="0" err="1" smtClean="0"/>
              <a:t>Initialise</a:t>
            </a:r>
            <a:r>
              <a:rPr lang="en-US" dirty="0" smtClean="0"/>
              <a:t> the Ribbon framework</a:t>
            </a:r>
          </a:p>
          <a:p>
            <a:pPr lvl="1"/>
            <a:r>
              <a:rPr lang="en-US" dirty="0" smtClean="0"/>
              <a:t>Create a “fake” Tk widget, for occupying the needed space for Tk widget managers</a:t>
            </a:r>
          </a:p>
          <a:p>
            <a:pPr lvl="1"/>
            <a:r>
              <a:rPr lang="en-US" dirty="0" smtClean="0"/>
              <a:t>Attach a Ribbon to a Tk </a:t>
            </a:r>
            <a:r>
              <a:rPr lang="en-US" dirty="0" err="1" smtClean="0"/>
              <a:t>toplevel</a:t>
            </a:r>
            <a:r>
              <a:rPr lang="en-US" dirty="0" smtClean="0"/>
              <a:t> widget</a:t>
            </a:r>
          </a:p>
          <a:p>
            <a:pPr lvl="1"/>
            <a:r>
              <a:rPr lang="en-US" dirty="0" smtClean="0"/>
              <a:t>Communicate user actions from the Ribbon to the application</a:t>
            </a:r>
          </a:p>
          <a:p>
            <a:pPr lvl="2"/>
            <a:r>
              <a:rPr lang="en-US" dirty="0" smtClean="0"/>
              <a:t>Through Tk virtual events</a:t>
            </a:r>
          </a:p>
          <a:p>
            <a:pPr lvl="1"/>
            <a:r>
              <a:rPr lang="en-US" dirty="0" smtClean="0"/>
              <a:t>Send requests to the Ribbon</a:t>
            </a:r>
          </a:p>
          <a:p>
            <a:pPr lvl="2"/>
            <a:r>
              <a:rPr lang="en-US" dirty="0" smtClean="0"/>
              <a:t>By invoking widget subcommands</a:t>
            </a:r>
            <a:endParaRPr lang="el-G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13 Oct 2010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 smtClean="0"/>
              <a:t>TkRibbon: Windows Ribbons for Tk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l-GR" smtClean="0"/>
              <a:pPr/>
              <a:t>6</a:t>
            </a:fld>
            <a:endParaRPr lang="el-G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Creating a Ribbon in Tk Ribbon</a:t>
            </a:r>
            <a:endParaRPr lang="el-G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13 Oct 2010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 smtClean="0"/>
              <a:t>TkRibbon: Windows Ribbons for Tk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l-GR" smtClean="0"/>
              <a:pPr/>
              <a:t>7</a:t>
            </a:fld>
            <a:endParaRPr lang="el-GR" dirty="0"/>
          </a:p>
        </p:txBody>
      </p:sp>
      <p:grpSp>
        <p:nvGrpSpPr>
          <p:cNvPr id="3075" name="Group 3"/>
          <p:cNvGrpSpPr>
            <a:grpSpLocks noChangeAspect="1"/>
          </p:cNvGrpSpPr>
          <p:nvPr/>
        </p:nvGrpSpPr>
        <p:grpSpPr bwMode="auto">
          <a:xfrm>
            <a:off x="1290414" y="1295400"/>
            <a:ext cx="6563173" cy="4838700"/>
            <a:chOff x="1800" y="1440"/>
            <a:chExt cx="8382" cy="6180"/>
          </a:xfrm>
        </p:grpSpPr>
        <p:sp>
          <p:nvSpPr>
            <p:cNvPr id="3076" name="AutoShape 4"/>
            <p:cNvSpPr>
              <a:spLocks noChangeAspect="1" noChangeArrowheads="1"/>
            </p:cNvSpPr>
            <p:nvPr/>
          </p:nvSpPr>
          <p:spPr bwMode="auto">
            <a:xfrm>
              <a:off x="1800" y="1440"/>
              <a:ext cx="8382" cy="6180"/>
            </a:xfrm>
            <a:prstGeom prst="rect">
              <a:avLst/>
            </a:prstGeom>
            <a:noFill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3077" name="AutoShape 5"/>
            <p:cNvSpPr>
              <a:spLocks noChangeArrowheads="1"/>
            </p:cNvSpPr>
            <p:nvPr/>
          </p:nvSpPr>
          <p:spPr bwMode="auto">
            <a:xfrm>
              <a:off x="1800" y="1440"/>
              <a:ext cx="4380" cy="6180"/>
            </a:xfrm>
            <a:prstGeom prst="roundRect">
              <a:avLst>
                <a:gd name="adj" fmla="val 5958"/>
              </a:avLst>
            </a:prstGeom>
            <a:gradFill rotWithShape="1">
              <a:gsLst>
                <a:gs pos="0">
                  <a:srgbClr val="DBE5F1">
                    <a:gamma/>
                    <a:tint val="0"/>
                    <a:invGamma/>
                  </a:srgbClr>
                </a:gs>
                <a:gs pos="100000">
                  <a:srgbClr val="DBE5F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3078" name="AutoShape 6"/>
            <p:cNvSpPr>
              <a:spLocks noChangeArrowheads="1"/>
            </p:cNvSpPr>
            <p:nvPr/>
          </p:nvSpPr>
          <p:spPr bwMode="auto">
            <a:xfrm>
              <a:off x="6255" y="1440"/>
              <a:ext cx="3840" cy="6180"/>
            </a:xfrm>
            <a:prstGeom prst="roundRect">
              <a:avLst>
                <a:gd name="adj" fmla="val 6407"/>
              </a:avLst>
            </a:prstGeom>
            <a:solidFill>
              <a:srgbClr val="FFFF99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pic>
          <p:nvPicPr>
            <p:cNvPr id="3079" name="Picture 7" descr="Filetype-XML-icon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980" y="1967"/>
              <a:ext cx="1440" cy="1440"/>
            </a:xfrm>
            <a:prstGeom prst="rect">
              <a:avLst/>
            </a:prstGeom>
            <a:noFill/>
          </p:spPr>
        </p:pic>
        <p:sp>
          <p:nvSpPr>
            <p:cNvPr id="3080" name="Text Box 8"/>
            <p:cNvSpPr txBox="1">
              <a:spLocks noChangeArrowheads="1"/>
            </p:cNvSpPr>
            <p:nvPr/>
          </p:nvSpPr>
          <p:spPr bwMode="auto">
            <a:xfrm>
              <a:off x="1935" y="1485"/>
              <a:ext cx="1440" cy="3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1" i="0" u="none" strike="noStrike" cap="none" normalizeH="0" baseline="0" smtClean="0">
                  <a:ln>
                    <a:noFill/>
                  </a:ln>
                  <a:solidFill>
                    <a:srgbClr val="0033CC"/>
                  </a:solidFill>
                  <a:effectLst/>
                  <a:latin typeface="Calibri" pitchFamily="34" charset="0"/>
                  <a:cs typeface="Arial" pitchFamily="34" charset="0"/>
                </a:rPr>
                <a:t>MARKUP</a:t>
              </a:r>
              <a:endParaRPr kumimoji="0" lang="el-G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81" name="Text Box 9"/>
            <p:cNvSpPr txBox="1">
              <a:spLocks noChangeArrowheads="1"/>
            </p:cNvSpPr>
            <p:nvPr/>
          </p:nvSpPr>
          <p:spPr bwMode="auto">
            <a:xfrm>
              <a:off x="1800" y="3407"/>
              <a:ext cx="1845" cy="6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Ribbon Declaration (Markup)</a:t>
              </a:r>
              <a:endParaRPr kumimoji="0" lang="el-G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82" name="AutoShape 10"/>
            <p:cNvSpPr>
              <a:spLocks noChangeArrowheads="1"/>
            </p:cNvSpPr>
            <p:nvPr/>
          </p:nvSpPr>
          <p:spPr bwMode="auto">
            <a:xfrm flipV="1">
              <a:off x="3300" y="2415"/>
              <a:ext cx="2760" cy="1710"/>
            </a:xfrm>
            <a:custGeom>
              <a:avLst/>
              <a:gdLst>
                <a:gd name="G0" fmla="+- 9257 0 0"/>
                <a:gd name="G1" fmla="+- 18514 0 0"/>
                <a:gd name="G2" fmla="+- 7200 0 0"/>
                <a:gd name="G3" fmla="*/ 9257 1 2"/>
                <a:gd name="G4" fmla="+- G3 10800 0"/>
                <a:gd name="G5" fmla="+- 21600 9257 18514"/>
                <a:gd name="G6" fmla="+- 18514 7200 0"/>
                <a:gd name="G7" fmla="*/ G6 1 2"/>
                <a:gd name="G8" fmla="*/ 18514 2 1"/>
                <a:gd name="G9" fmla="+- G8 0 21600"/>
                <a:gd name="G10" fmla="*/ 21600 G0 G1"/>
                <a:gd name="G11" fmla="*/ 21600 G4 G1"/>
                <a:gd name="G12" fmla="*/ 21600 G5 G1"/>
                <a:gd name="G13" fmla="*/ 21600 G7 G1"/>
                <a:gd name="G14" fmla="*/ 18514 1 2"/>
                <a:gd name="G15" fmla="+- G5 0 G4"/>
                <a:gd name="G16" fmla="+- G0 0 G4"/>
                <a:gd name="G17" fmla="*/ G2 G15 G16"/>
                <a:gd name="T0" fmla="*/ 15429 w 21600"/>
                <a:gd name="T1" fmla="*/ 0 h 21600"/>
                <a:gd name="T2" fmla="*/ 9257 w 21600"/>
                <a:gd name="T3" fmla="*/ 7200 h 21600"/>
                <a:gd name="T4" fmla="*/ 0 w 21600"/>
                <a:gd name="T5" fmla="*/ 18001 h 21600"/>
                <a:gd name="T6" fmla="*/ 9257 w 21600"/>
                <a:gd name="T7" fmla="*/ 21600 h 21600"/>
                <a:gd name="T8" fmla="*/ 18514 w 21600"/>
                <a:gd name="T9" fmla="*/ 15000 h 21600"/>
                <a:gd name="T10" fmla="*/ 21600 w 21600"/>
                <a:gd name="T11" fmla="*/ 7200 h 21600"/>
                <a:gd name="T12" fmla="*/ 17694720 60000 65536"/>
                <a:gd name="T13" fmla="*/ 11796480 60000 65536"/>
                <a:gd name="T14" fmla="*/ 11796480 60000 65536"/>
                <a:gd name="T15" fmla="*/ 5898240 60000 65536"/>
                <a:gd name="T16" fmla="*/ 0 60000 65536"/>
                <a:gd name="T17" fmla="*/ 0 60000 65536"/>
                <a:gd name="T18" fmla="*/ 0 w 21600"/>
                <a:gd name="T19" fmla="*/ G12 h 21600"/>
                <a:gd name="T20" fmla="*/ G1 w 21600"/>
                <a:gd name="T21" fmla="*/ 21600 h 2160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1600" h="21600">
                  <a:moveTo>
                    <a:pt x="15429" y="0"/>
                  </a:moveTo>
                  <a:lnTo>
                    <a:pt x="9257" y="7200"/>
                  </a:lnTo>
                  <a:lnTo>
                    <a:pt x="12343" y="7200"/>
                  </a:lnTo>
                  <a:lnTo>
                    <a:pt x="12343" y="14400"/>
                  </a:lnTo>
                  <a:lnTo>
                    <a:pt x="0" y="14400"/>
                  </a:lnTo>
                  <a:lnTo>
                    <a:pt x="0" y="21600"/>
                  </a:lnTo>
                  <a:lnTo>
                    <a:pt x="18514" y="21600"/>
                  </a:lnTo>
                  <a:lnTo>
                    <a:pt x="18514" y="7200"/>
                  </a:lnTo>
                  <a:lnTo>
                    <a:pt x="21600" y="7200"/>
                  </a:ln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rgbClr val="548DD4"/>
              </a:solidFill>
              <a:miter lim="800000"/>
              <a:headEnd/>
              <a:tailEnd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endParaRPr kumimoji="0" lang="el-GR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83" name="AutoShape 11"/>
            <p:cNvSpPr>
              <a:spLocks noChangeArrowheads="1"/>
            </p:cNvSpPr>
            <p:nvPr/>
          </p:nvSpPr>
          <p:spPr bwMode="auto">
            <a:xfrm>
              <a:off x="4815" y="4440"/>
              <a:ext cx="1065" cy="1185"/>
            </a:xfrm>
            <a:prstGeom prst="flowChartDocument">
              <a:avLst/>
            </a:prstGeom>
            <a:solidFill>
              <a:srgbClr val="FFFFFF"/>
            </a:solidFill>
            <a:ln w="9525">
              <a:solidFill>
                <a:srgbClr val="548DD4"/>
              </a:solidFill>
              <a:miter lim="800000"/>
              <a:headEnd/>
              <a:tailEnd/>
            </a:ln>
          </p:spPr>
          <p:txBody>
            <a:bodyPr vert="horz" wrap="square" lIns="91440" tIns="45720" rIns="9144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1" i="0" u="none" strike="noStrike" cap="none" normalizeH="0" baseline="0" smtClean="0">
                  <a:ln>
                    <a:noFill/>
                  </a:ln>
                  <a:solidFill>
                    <a:srgbClr val="0033CC"/>
                  </a:solidFill>
                  <a:effectLst/>
                  <a:latin typeface="Calibri" pitchFamily="34" charset="0"/>
                  <a:cs typeface="Arial" pitchFamily="34" charset="0"/>
                </a:rPr>
                <a:t>Markup Binary</a:t>
              </a:r>
              <a:br>
                <a:rPr kumimoji="0" lang="en-US" sz="1100" b="1" i="0" u="none" strike="noStrike" cap="none" normalizeH="0" baseline="0" smtClean="0">
                  <a:ln>
                    <a:noFill/>
                  </a:ln>
                  <a:solidFill>
                    <a:srgbClr val="0033CC"/>
                  </a:solidFill>
                  <a:effectLst/>
                  <a:latin typeface="Calibri" pitchFamily="34" charset="0"/>
                  <a:cs typeface="Arial" pitchFamily="34" charset="0"/>
                </a:rPr>
              </a:br>
              <a:r>
                <a:rPr kumimoji="0" lang="en-US" sz="1100" b="1" i="0" u="none" strike="noStrike" cap="none" normalizeH="0" baseline="0" smtClean="0">
                  <a:ln>
                    <a:noFill/>
                  </a:ln>
                  <a:solidFill>
                    <a:srgbClr val="0033CC"/>
                  </a:solidFill>
                  <a:effectLst/>
                  <a:latin typeface="Calibri" pitchFamily="34" charset="0"/>
                  <a:cs typeface="Arial" pitchFamily="34" charset="0"/>
                </a:rPr>
                <a:t>.bml</a:t>
              </a:r>
              <a:endParaRPr kumimoji="0" lang="el-G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84" name="AutoShape 12"/>
            <p:cNvSpPr>
              <a:spLocks noChangeArrowheads="1"/>
            </p:cNvSpPr>
            <p:nvPr/>
          </p:nvSpPr>
          <p:spPr bwMode="auto">
            <a:xfrm>
              <a:off x="2070" y="4215"/>
              <a:ext cx="3990" cy="1665"/>
            </a:xfrm>
            <a:prstGeom prst="roundRect">
              <a:avLst>
                <a:gd name="adj" fmla="val 8588"/>
              </a:avLst>
            </a:prstGeom>
            <a:solidFill>
              <a:srgbClr val="C6D9F1"/>
            </a:solidFill>
            <a:ln w="9525">
              <a:solidFill>
                <a:srgbClr val="7F7F7F"/>
              </a:solidFill>
              <a:prstDash val="dash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3085" name="AutoShape 13"/>
            <p:cNvSpPr>
              <a:spLocks noChangeArrowheads="1"/>
            </p:cNvSpPr>
            <p:nvPr/>
          </p:nvSpPr>
          <p:spPr bwMode="auto">
            <a:xfrm>
              <a:off x="2235" y="4440"/>
              <a:ext cx="1065" cy="1185"/>
            </a:xfrm>
            <a:prstGeom prst="flowChartDocument">
              <a:avLst/>
            </a:prstGeom>
            <a:solidFill>
              <a:srgbClr val="FFFFFF"/>
            </a:solidFill>
            <a:ln w="9525">
              <a:solidFill>
                <a:srgbClr val="548DD4"/>
              </a:solidFill>
              <a:miter lim="800000"/>
              <a:headEnd/>
              <a:tailEnd/>
            </a:ln>
          </p:spPr>
          <p:txBody>
            <a:bodyPr vert="horz" wrap="square" lIns="91440" tIns="45720" rIns="9144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1" i="0" u="none" strike="noStrike" cap="none" normalizeH="0" baseline="0" smtClean="0">
                  <a:ln>
                    <a:noFill/>
                  </a:ln>
                  <a:solidFill>
                    <a:srgbClr val="0033CC"/>
                  </a:solidFill>
                  <a:effectLst/>
                  <a:latin typeface="Calibri" pitchFamily="34" charset="0"/>
                  <a:cs typeface="Arial" pitchFamily="34" charset="0"/>
                </a:rPr>
                <a:t>Header</a:t>
              </a:r>
              <a:br>
                <a:rPr kumimoji="0" lang="en-US" sz="1100" b="1" i="0" u="none" strike="noStrike" cap="none" normalizeH="0" baseline="0" smtClean="0">
                  <a:ln>
                    <a:noFill/>
                  </a:ln>
                  <a:solidFill>
                    <a:srgbClr val="0033CC"/>
                  </a:solidFill>
                  <a:effectLst/>
                  <a:latin typeface="Calibri" pitchFamily="34" charset="0"/>
                  <a:cs typeface="Arial" pitchFamily="34" charset="0"/>
                </a:rPr>
              </a:br>
              <a:r>
                <a:rPr kumimoji="0" lang="en-US" sz="1100" b="1" i="0" u="none" strike="noStrike" cap="none" normalizeH="0" baseline="0" smtClean="0">
                  <a:ln>
                    <a:noFill/>
                  </a:ln>
                  <a:solidFill>
                    <a:srgbClr val="0033CC"/>
                  </a:solidFill>
                  <a:effectLst/>
                  <a:latin typeface="Calibri" pitchFamily="34" charset="0"/>
                  <a:cs typeface="Arial" pitchFamily="34" charset="0"/>
                </a:rPr>
                <a:t>.h</a:t>
              </a:r>
              <a:endParaRPr kumimoji="0" lang="el-G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86" name="AutoShape 14"/>
            <p:cNvSpPr>
              <a:spLocks noChangeArrowheads="1"/>
            </p:cNvSpPr>
            <p:nvPr/>
          </p:nvSpPr>
          <p:spPr bwMode="auto">
            <a:xfrm>
              <a:off x="3540" y="4440"/>
              <a:ext cx="1065" cy="1185"/>
            </a:xfrm>
            <a:prstGeom prst="flowChartDocument">
              <a:avLst/>
            </a:prstGeom>
            <a:solidFill>
              <a:srgbClr val="FFFFFF"/>
            </a:solidFill>
            <a:ln w="9525">
              <a:solidFill>
                <a:srgbClr val="548DD4"/>
              </a:solidFill>
              <a:miter lim="800000"/>
              <a:headEnd/>
              <a:tailEnd/>
            </a:ln>
          </p:spPr>
          <p:txBody>
            <a:bodyPr vert="horz" wrap="square" lIns="54000" tIns="45720" rIns="5400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1" i="0" u="none" strike="noStrike" cap="none" normalizeH="0" baseline="0" smtClean="0">
                  <a:ln>
                    <a:noFill/>
                  </a:ln>
                  <a:solidFill>
                    <a:srgbClr val="0033CC"/>
                  </a:solidFill>
                  <a:effectLst/>
                  <a:latin typeface="Calibri" pitchFamily="34" charset="0"/>
                  <a:cs typeface="Arial" pitchFamily="34" charset="0"/>
                </a:rPr>
                <a:t>Resource</a:t>
              </a:r>
              <a:br>
                <a:rPr kumimoji="0" lang="en-US" sz="1100" b="1" i="0" u="none" strike="noStrike" cap="none" normalizeH="0" baseline="0" smtClean="0">
                  <a:ln>
                    <a:noFill/>
                  </a:ln>
                  <a:solidFill>
                    <a:srgbClr val="0033CC"/>
                  </a:solidFill>
                  <a:effectLst/>
                  <a:latin typeface="Calibri" pitchFamily="34" charset="0"/>
                  <a:cs typeface="Arial" pitchFamily="34" charset="0"/>
                </a:rPr>
              </a:br>
              <a:r>
                <a:rPr kumimoji="0" lang="en-US" sz="1100" b="1" i="0" u="none" strike="noStrike" cap="none" normalizeH="0" baseline="0" smtClean="0">
                  <a:ln>
                    <a:noFill/>
                  </a:ln>
                  <a:solidFill>
                    <a:srgbClr val="0033CC"/>
                  </a:solidFill>
                  <a:effectLst/>
                  <a:latin typeface="Calibri" pitchFamily="34" charset="0"/>
                  <a:cs typeface="Arial" pitchFamily="34" charset="0"/>
                </a:rPr>
                <a:t>.rc</a:t>
              </a:r>
              <a:endParaRPr kumimoji="0" lang="el-G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87" name="Text Box 15"/>
            <p:cNvSpPr txBox="1">
              <a:spLocks noChangeArrowheads="1"/>
            </p:cNvSpPr>
            <p:nvPr/>
          </p:nvSpPr>
          <p:spPr bwMode="auto">
            <a:xfrm>
              <a:off x="6360" y="1485"/>
              <a:ext cx="1440" cy="3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1" i="0" u="none" strike="noStrike" cap="none" normalizeH="0" baseline="0" smtClean="0">
                  <a:ln>
                    <a:noFill/>
                  </a:ln>
                  <a:solidFill>
                    <a:srgbClr val="E36C0A"/>
                  </a:solidFill>
                  <a:effectLst/>
                  <a:latin typeface="Calibri" pitchFamily="34" charset="0"/>
                  <a:cs typeface="Arial" pitchFamily="34" charset="0"/>
                </a:rPr>
                <a:t>CODE</a:t>
              </a:r>
              <a:endParaRPr kumimoji="0" lang="el-G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88" name="AutoShape 16"/>
            <p:cNvSpPr>
              <a:spLocks noChangeArrowheads="1"/>
            </p:cNvSpPr>
            <p:nvPr/>
          </p:nvSpPr>
          <p:spPr bwMode="auto">
            <a:xfrm>
              <a:off x="4830" y="4440"/>
              <a:ext cx="1065" cy="1185"/>
            </a:xfrm>
            <a:prstGeom prst="flowChartDocument">
              <a:avLst/>
            </a:prstGeom>
            <a:solidFill>
              <a:srgbClr val="FFFFFF"/>
            </a:solidFill>
            <a:ln w="9525">
              <a:solidFill>
                <a:srgbClr val="548DD4"/>
              </a:solidFill>
              <a:miter lim="800000"/>
              <a:headEnd/>
              <a:tailEnd/>
            </a:ln>
          </p:spPr>
          <p:txBody>
            <a:bodyPr vert="horz" wrap="square" lIns="91440" tIns="45720" rIns="9144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1" i="0" u="none" strike="noStrike" cap="none" normalizeH="0" baseline="0" smtClean="0">
                  <a:ln>
                    <a:noFill/>
                  </a:ln>
                  <a:solidFill>
                    <a:srgbClr val="0033CC"/>
                  </a:solidFill>
                  <a:effectLst/>
                  <a:latin typeface="Calibri" pitchFamily="34" charset="0"/>
                  <a:cs typeface="Arial" pitchFamily="34" charset="0"/>
                </a:rPr>
                <a:t>Markup Binary</a:t>
              </a:r>
              <a:br>
                <a:rPr kumimoji="0" lang="en-US" sz="1100" b="1" i="0" u="none" strike="noStrike" cap="none" normalizeH="0" baseline="0" smtClean="0">
                  <a:ln>
                    <a:noFill/>
                  </a:ln>
                  <a:solidFill>
                    <a:srgbClr val="0033CC"/>
                  </a:solidFill>
                  <a:effectLst/>
                  <a:latin typeface="Calibri" pitchFamily="34" charset="0"/>
                  <a:cs typeface="Arial" pitchFamily="34" charset="0"/>
                </a:rPr>
              </a:br>
              <a:r>
                <a:rPr kumimoji="0" lang="en-US" sz="1100" b="1" i="0" u="none" strike="noStrike" cap="none" normalizeH="0" baseline="0" smtClean="0">
                  <a:ln>
                    <a:noFill/>
                  </a:ln>
                  <a:solidFill>
                    <a:srgbClr val="0033CC"/>
                  </a:solidFill>
                  <a:effectLst/>
                  <a:latin typeface="Calibri" pitchFamily="34" charset="0"/>
                  <a:cs typeface="Arial" pitchFamily="34" charset="0"/>
                </a:rPr>
                <a:t>.bml</a:t>
              </a:r>
              <a:endParaRPr kumimoji="0" lang="el-G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89" name="AutoShape 17"/>
            <p:cNvSpPr>
              <a:spLocks noChangeArrowheads="1"/>
            </p:cNvSpPr>
            <p:nvPr/>
          </p:nvSpPr>
          <p:spPr bwMode="auto">
            <a:xfrm flipV="1">
              <a:off x="3450" y="5940"/>
              <a:ext cx="2535" cy="680"/>
            </a:xfrm>
            <a:prstGeom prst="triangle">
              <a:avLst>
                <a:gd name="adj" fmla="val 50000"/>
              </a:avLst>
            </a:prstGeom>
            <a:solidFill>
              <a:srgbClr val="FFFFFF"/>
            </a:solidFill>
            <a:ln w="9525">
              <a:solidFill>
                <a:srgbClr val="548DD4"/>
              </a:solidFill>
              <a:miter lim="800000"/>
              <a:headEnd/>
              <a:tailEnd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endParaRPr kumimoji="0" lang="el-GR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3090" name="Picture 18" descr="DLL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274" y="6585"/>
              <a:ext cx="958" cy="958"/>
            </a:xfrm>
            <a:prstGeom prst="rect">
              <a:avLst/>
            </a:prstGeom>
            <a:noFill/>
          </p:spPr>
        </p:pic>
        <p:sp>
          <p:nvSpPr>
            <p:cNvPr id="3091" name="Text Box 19"/>
            <p:cNvSpPr txBox="1">
              <a:spLocks noChangeArrowheads="1"/>
            </p:cNvSpPr>
            <p:nvPr/>
          </p:nvSpPr>
          <p:spPr bwMode="auto">
            <a:xfrm>
              <a:off x="3420" y="6735"/>
              <a:ext cx="978" cy="6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1" i="0" u="none" strike="noStrike" cap="none" normalizeH="0" baseline="0" smtClean="0">
                  <a:ln>
                    <a:noFill/>
                  </a:ln>
                  <a:solidFill>
                    <a:srgbClr val="0033CC"/>
                  </a:solidFill>
                  <a:effectLst/>
                  <a:latin typeface="Calibri" pitchFamily="34" charset="0"/>
                  <a:cs typeface="Arial" pitchFamily="34" charset="0"/>
                </a:rPr>
                <a:t>Resource DLL</a:t>
              </a:r>
              <a:endParaRPr kumimoji="0" lang="el-G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92" name="AutoShape 20"/>
            <p:cNvSpPr>
              <a:spLocks noChangeArrowheads="1"/>
            </p:cNvSpPr>
            <p:nvPr/>
          </p:nvSpPr>
          <p:spPr bwMode="auto">
            <a:xfrm>
              <a:off x="6480" y="1967"/>
              <a:ext cx="3402" cy="454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9525">
              <a:solidFill>
                <a:srgbClr val="E36C0A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1" i="0" u="none" strike="noStrike" cap="none" normalizeH="0" baseline="0" smtClean="0">
                  <a:ln>
                    <a:noFill/>
                  </a:ln>
                  <a:solidFill>
                    <a:srgbClr val="984806"/>
                  </a:solidFill>
                  <a:effectLst/>
                  <a:latin typeface="Calibri" pitchFamily="34" charset="0"/>
                  <a:cs typeface="Arial" pitchFamily="34" charset="0"/>
                </a:rPr>
                <a:t>Create Ribbon Tk Widget</a:t>
              </a:r>
              <a:endParaRPr kumimoji="0" lang="el-G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93" name="AutoShape 21"/>
            <p:cNvSpPr>
              <a:spLocks noChangeArrowheads="1"/>
            </p:cNvSpPr>
            <p:nvPr/>
          </p:nvSpPr>
          <p:spPr bwMode="auto">
            <a:xfrm>
              <a:off x="6480" y="3080"/>
              <a:ext cx="3402" cy="454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9525">
              <a:solidFill>
                <a:srgbClr val="E36C0A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1" i="0" u="none" strike="noStrike" cap="none" normalizeH="0" baseline="0" smtClean="0">
                  <a:ln>
                    <a:noFill/>
                  </a:ln>
                  <a:solidFill>
                    <a:srgbClr val="984806"/>
                  </a:solidFill>
                  <a:effectLst/>
                  <a:latin typeface="Calibri" pitchFamily="34" charset="0"/>
                  <a:cs typeface="Arial" pitchFamily="34" charset="0"/>
                </a:rPr>
                <a:t>Load Resource DLL</a:t>
              </a:r>
              <a:endParaRPr kumimoji="0" lang="el-G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94" name="AutoShape 22"/>
            <p:cNvSpPr>
              <a:spLocks noChangeArrowheads="1"/>
            </p:cNvSpPr>
            <p:nvPr/>
          </p:nvSpPr>
          <p:spPr bwMode="auto">
            <a:xfrm>
              <a:off x="6480" y="4194"/>
              <a:ext cx="3402" cy="454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9525">
              <a:solidFill>
                <a:srgbClr val="E36C0A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1" i="0" u="none" strike="noStrike" cap="none" normalizeH="0" baseline="0" smtClean="0">
                  <a:ln>
                    <a:noFill/>
                  </a:ln>
                  <a:solidFill>
                    <a:srgbClr val="984806"/>
                  </a:solidFill>
                  <a:effectLst/>
                  <a:latin typeface="Calibri" pitchFamily="34" charset="0"/>
                  <a:cs typeface="Arial" pitchFamily="34" charset="0"/>
                </a:rPr>
                <a:t>Load Ribbon from Resource DLL</a:t>
              </a:r>
              <a:endParaRPr kumimoji="0" lang="el-G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95" name="AutoShape 23"/>
            <p:cNvSpPr>
              <a:spLocks noChangeArrowheads="1"/>
            </p:cNvSpPr>
            <p:nvPr/>
          </p:nvSpPr>
          <p:spPr bwMode="auto">
            <a:xfrm>
              <a:off x="6480" y="5308"/>
              <a:ext cx="3402" cy="454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9525">
              <a:solidFill>
                <a:srgbClr val="E36C0A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1" i="0" u="none" strike="noStrike" cap="none" normalizeH="0" baseline="0" smtClean="0">
                  <a:ln>
                    <a:noFill/>
                  </a:ln>
                  <a:solidFill>
                    <a:srgbClr val="984806"/>
                  </a:solidFill>
                  <a:effectLst/>
                  <a:latin typeface="Calibri" pitchFamily="34" charset="0"/>
                  <a:cs typeface="Arial" pitchFamily="34" charset="0"/>
                </a:rPr>
                <a:t>Register Command Callback</a:t>
              </a:r>
              <a:endParaRPr kumimoji="0" lang="el-G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96" name="AutoShape 24"/>
            <p:cNvSpPr>
              <a:spLocks noChangeArrowheads="1"/>
            </p:cNvSpPr>
            <p:nvPr/>
          </p:nvSpPr>
          <p:spPr bwMode="auto">
            <a:xfrm>
              <a:off x="6480" y="6422"/>
              <a:ext cx="3402" cy="778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9525">
              <a:solidFill>
                <a:srgbClr val="E36C0A"/>
              </a:solidFill>
              <a:prstDash val="dash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1" i="0" u="none" strike="noStrike" cap="none" normalizeH="0" baseline="0" smtClean="0">
                  <a:ln>
                    <a:noFill/>
                  </a:ln>
                  <a:solidFill>
                    <a:srgbClr val="984806"/>
                  </a:solidFill>
                  <a:effectLst/>
                  <a:latin typeface="Calibri" pitchFamily="34" charset="0"/>
                  <a:cs typeface="Arial" pitchFamily="34" charset="0"/>
                </a:rPr>
                <a:t>Register Command Event Handlers</a:t>
              </a:r>
              <a:endParaRPr kumimoji="0" lang="el-G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97" name="AutoShape 25"/>
            <p:cNvSpPr>
              <a:spLocks noChangeArrowheads="1"/>
            </p:cNvSpPr>
            <p:nvPr/>
          </p:nvSpPr>
          <p:spPr bwMode="auto">
            <a:xfrm flipV="1">
              <a:off x="7954" y="2637"/>
              <a:ext cx="454" cy="227"/>
            </a:xfrm>
            <a:prstGeom prst="triangle">
              <a:avLst>
                <a:gd name="adj" fmla="val 50000"/>
              </a:avLst>
            </a:prstGeom>
            <a:gradFill rotWithShape="1">
              <a:gsLst>
                <a:gs pos="0">
                  <a:srgbClr val="008000"/>
                </a:gs>
                <a:gs pos="100000">
                  <a:srgbClr val="33CC33"/>
                </a:gs>
              </a:gsLst>
              <a:lin ang="5400000" scaled="1"/>
            </a:gradFill>
            <a:ln w="9525">
              <a:solidFill>
                <a:srgbClr val="008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3098" name="AutoShape 26"/>
            <p:cNvSpPr>
              <a:spLocks noChangeArrowheads="1"/>
            </p:cNvSpPr>
            <p:nvPr/>
          </p:nvSpPr>
          <p:spPr bwMode="auto">
            <a:xfrm flipV="1">
              <a:off x="7954" y="3751"/>
              <a:ext cx="454" cy="227"/>
            </a:xfrm>
            <a:prstGeom prst="triangle">
              <a:avLst>
                <a:gd name="adj" fmla="val 50000"/>
              </a:avLst>
            </a:prstGeom>
            <a:gradFill rotWithShape="1">
              <a:gsLst>
                <a:gs pos="0">
                  <a:srgbClr val="008000"/>
                </a:gs>
                <a:gs pos="100000">
                  <a:srgbClr val="33CC33"/>
                </a:gs>
              </a:gsLst>
              <a:lin ang="5400000" scaled="1"/>
            </a:gradFill>
            <a:ln w="9525">
              <a:solidFill>
                <a:srgbClr val="008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3099" name="AutoShape 27"/>
            <p:cNvSpPr>
              <a:spLocks noChangeArrowheads="1"/>
            </p:cNvSpPr>
            <p:nvPr/>
          </p:nvSpPr>
          <p:spPr bwMode="auto">
            <a:xfrm flipV="1">
              <a:off x="7954" y="4864"/>
              <a:ext cx="454" cy="227"/>
            </a:xfrm>
            <a:prstGeom prst="triangle">
              <a:avLst>
                <a:gd name="adj" fmla="val 50000"/>
              </a:avLst>
            </a:prstGeom>
            <a:gradFill rotWithShape="1">
              <a:gsLst>
                <a:gs pos="0">
                  <a:srgbClr val="008000"/>
                </a:gs>
                <a:gs pos="100000">
                  <a:srgbClr val="33CC33"/>
                </a:gs>
              </a:gsLst>
              <a:lin ang="5400000" scaled="1"/>
            </a:gradFill>
            <a:ln w="9525">
              <a:solidFill>
                <a:srgbClr val="008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3100" name="AutoShape 28"/>
            <p:cNvSpPr>
              <a:spLocks noChangeArrowheads="1"/>
            </p:cNvSpPr>
            <p:nvPr/>
          </p:nvSpPr>
          <p:spPr bwMode="auto">
            <a:xfrm flipV="1">
              <a:off x="7954" y="5978"/>
              <a:ext cx="454" cy="227"/>
            </a:xfrm>
            <a:prstGeom prst="triangle">
              <a:avLst>
                <a:gd name="adj" fmla="val 50000"/>
              </a:avLst>
            </a:prstGeom>
            <a:gradFill rotWithShape="1">
              <a:gsLst>
                <a:gs pos="0">
                  <a:srgbClr val="008000"/>
                </a:gs>
                <a:gs pos="100000">
                  <a:srgbClr val="33CC33"/>
                </a:gs>
              </a:gsLst>
              <a:lin ang="5400000" scaled="1"/>
            </a:gradFill>
            <a:ln w="9525">
              <a:solidFill>
                <a:srgbClr val="008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cxnSp>
          <p:nvCxnSpPr>
            <p:cNvPr id="3101" name="AutoShape 29"/>
            <p:cNvCxnSpPr>
              <a:cxnSpLocks noChangeShapeType="1"/>
              <a:stCxn id="0" idx="3"/>
              <a:endCxn id="3093" idx="1"/>
            </p:cNvCxnSpPr>
            <p:nvPr/>
          </p:nvCxnSpPr>
          <p:spPr bwMode="auto">
            <a:xfrm flipV="1">
              <a:off x="5232" y="3307"/>
              <a:ext cx="1248" cy="3757"/>
            </a:xfrm>
            <a:prstGeom prst="bentConnector3">
              <a:avLst>
                <a:gd name="adj1" fmla="val 78764"/>
              </a:avLst>
            </a:prstGeom>
            <a:noFill/>
            <a:ln w="25400">
              <a:solidFill>
                <a:srgbClr val="008000"/>
              </a:solidFill>
              <a:miter lim="800000"/>
              <a:headEnd/>
              <a:tailEnd type="triangle" w="med" len="med"/>
            </a:ln>
          </p:spPr>
        </p:cxnSp>
      </p:grpSp>
      <p:sp>
        <p:nvSpPr>
          <p:cNvPr id="36" name="TextBox 35"/>
          <p:cNvSpPr txBox="1"/>
          <p:nvPr/>
        </p:nvSpPr>
        <p:spPr>
          <a:xfrm>
            <a:off x="2514600" y="2057400"/>
            <a:ext cx="1752600" cy="43088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lvl="0" algn="ctr"/>
            <a:r>
              <a:rPr lang="en-US" sz="1100" b="1" dirty="0" smtClean="0">
                <a:solidFill>
                  <a:srgbClr val="0033CC"/>
                </a:solidFill>
                <a:latin typeface="Calibri" pitchFamily="34" charset="0"/>
                <a:cs typeface="Arial" pitchFamily="34" charset="0"/>
              </a:rPr>
              <a:t>Compile Ribbon Markup</a:t>
            </a:r>
            <a:br>
              <a:rPr lang="en-US" sz="1100" b="1" dirty="0" smtClean="0">
                <a:solidFill>
                  <a:srgbClr val="0033CC"/>
                </a:solidFill>
                <a:latin typeface="Calibri" pitchFamily="34" charset="0"/>
                <a:cs typeface="Arial" pitchFamily="34" charset="0"/>
              </a:rPr>
            </a:br>
            <a:r>
              <a:rPr lang="en-US" sz="1100" b="1" dirty="0" smtClean="0">
                <a:solidFill>
                  <a:srgbClr val="0033CC"/>
                </a:solidFill>
                <a:latin typeface="Calibri" pitchFamily="34" charset="0"/>
                <a:cs typeface="Arial" pitchFamily="34" charset="0"/>
              </a:rPr>
              <a:t>(UICC.exe)</a:t>
            </a:r>
            <a:endParaRPr lang="el-GR" sz="1100" b="1" dirty="0" smtClean="0">
              <a:solidFill>
                <a:srgbClr val="0033CC"/>
              </a:solidFill>
              <a:latin typeface="Calibri" pitchFamily="34" charset="0"/>
              <a:cs typeface="Arial" pitchFamily="34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2743200" y="4800600"/>
            <a:ext cx="1752600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lvl="0" algn="ctr"/>
            <a:r>
              <a:rPr lang="en-US" sz="1100" b="1" dirty="0" smtClean="0">
                <a:solidFill>
                  <a:srgbClr val="0033CC"/>
                </a:solidFill>
                <a:latin typeface="Calibri" pitchFamily="34" charset="0"/>
                <a:cs typeface="Arial" pitchFamily="34" charset="0"/>
              </a:rPr>
              <a:t>Link</a:t>
            </a:r>
            <a:endParaRPr lang="el-GR" sz="1100" b="1" dirty="0" smtClean="0">
              <a:solidFill>
                <a:srgbClr val="0033CC"/>
              </a:solidFill>
              <a:latin typeface="Calibri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Writing the XAML Markup (1)</a:t>
            </a:r>
            <a:endParaRPr lang="el-GR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Two major parts:</a:t>
            </a:r>
          </a:p>
          <a:p>
            <a:pPr marL="857250" lvl="1" indent="-457200"/>
            <a:r>
              <a:rPr lang="en-US" dirty="0" smtClean="0"/>
              <a:t>Definition of commands</a:t>
            </a:r>
          </a:p>
          <a:p>
            <a:pPr marL="857250" lvl="1" indent="-457200"/>
            <a:r>
              <a:rPr lang="en-US" dirty="0" smtClean="0"/>
              <a:t>Layout of commands in </a:t>
            </a:r>
            <a:r>
              <a:rPr lang="en-GB" dirty="0" smtClean="0"/>
              <a:t>tabs, groups inside a tab, and commands inside a group</a:t>
            </a:r>
          </a:p>
          <a:p>
            <a:pPr marL="457200" indent="-457200"/>
            <a:endParaRPr lang="en-GB" dirty="0" smtClean="0"/>
          </a:p>
          <a:p>
            <a:pPr marL="457200" indent="-457200"/>
            <a:r>
              <a:rPr lang="en-GB" u="sng" dirty="0" smtClean="0"/>
              <a:t>Everything is a command</a:t>
            </a:r>
          </a:p>
          <a:p>
            <a:pPr marL="457200" indent="-457200"/>
            <a:endParaRPr lang="en-GB" dirty="0" smtClean="0"/>
          </a:p>
          <a:p>
            <a:pPr marL="457200" indent="-457200"/>
            <a:r>
              <a:rPr lang="en-GB" dirty="0" smtClean="0"/>
              <a:t>Commands have properties:</a:t>
            </a:r>
          </a:p>
          <a:p>
            <a:pPr marL="857250" lvl="1" indent="-457200"/>
            <a:r>
              <a:rPr lang="en-GB" dirty="0" smtClean="0"/>
              <a:t>Label</a:t>
            </a:r>
          </a:p>
          <a:p>
            <a:pPr marL="857250" lvl="1" indent="-457200"/>
            <a:r>
              <a:rPr lang="en-GB" dirty="0" smtClean="0"/>
              <a:t>Tooltip</a:t>
            </a:r>
          </a:p>
          <a:p>
            <a:pPr marL="857250" lvl="1" indent="-457200"/>
            <a:r>
              <a:rPr lang="en-GB" dirty="0" smtClean="0"/>
              <a:t>Images</a:t>
            </a:r>
          </a:p>
          <a:p>
            <a:pPr marL="857250" lvl="1" indent="-457200"/>
            <a:r>
              <a:rPr lang="en-GB" dirty="0" smtClean="0"/>
              <a:t>etc.</a:t>
            </a:r>
            <a:endParaRPr lang="el-GR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13 Oct 2010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 dirty="0" err="1" smtClean="0"/>
              <a:t>TkRibbon</a:t>
            </a:r>
            <a:r>
              <a:rPr lang="en-US" b="1" dirty="0" smtClean="0"/>
              <a:t>: Windows Ribbons for Tk</a:t>
            </a:r>
            <a:endParaRPr lang="en-US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Writing the XAML Markup (2)</a:t>
            </a:r>
            <a:endParaRPr lang="el-GR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</p:nvPr>
        </p:nvGraphicFramePr>
        <p:xfrm>
          <a:off x="381000" y="1447800"/>
          <a:ext cx="8382000" cy="4434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382000"/>
              </a:tblGrid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500" b="1" dirty="0" smtClean="0">
                          <a:solidFill>
                            <a:srgbClr val="0033CC"/>
                          </a:solidFill>
                          <a:latin typeface="Courier New" pitchFamily="49" charset="0"/>
                          <a:ea typeface="Calibri"/>
                          <a:cs typeface="Courier New" pitchFamily="49" charset="0"/>
                        </a:rPr>
                        <a:t>&lt;?</a:t>
                      </a:r>
                      <a:r>
                        <a:rPr lang="en-US" sz="1500" b="1" dirty="0" smtClean="0">
                          <a:solidFill>
                            <a:srgbClr val="008080"/>
                          </a:solidFill>
                          <a:latin typeface="Courier New" pitchFamily="49" charset="0"/>
                          <a:ea typeface="Calibri"/>
                          <a:cs typeface="Courier New" pitchFamily="49" charset="0"/>
                        </a:rPr>
                        <a:t>xml </a:t>
                      </a:r>
                      <a:r>
                        <a:rPr lang="en-US" sz="1500" b="1" dirty="0" smtClean="0">
                          <a:solidFill>
                            <a:srgbClr val="2E8B57"/>
                          </a:solidFill>
                          <a:latin typeface="Courier New" pitchFamily="49" charset="0"/>
                          <a:ea typeface="Calibri"/>
                          <a:cs typeface="Courier New" pitchFamily="49" charset="0"/>
                        </a:rPr>
                        <a:t>version</a:t>
                      </a:r>
                      <a:r>
                        <a:rPr lang="en-US" sz="1500" b="1" dirty="0" smtClean="0">
                          <a:solidFill>
                            <a:srgbClr val="000000"/>
                          </a:solidFill>
                          <a:latin typeface="Courier New" pitchFamily="49" charset="0"/>
                          <a:ea typeface="Calibri"/>
                          <a:cs typeface="Courier New" pitchFamily="49" charset="0"/>
                        </a:rPr>
                        <a:t>=</a:t>
                      </a:r>
                      <a:r>
                        <a:rPr lang="en-US" sz="1500" b="1" dirty="0" smtClean="0">
                          <a:solidFill>
                            <a:srgbClr val="FF00FF"/>
                          </a:solidFill>
                          <a:latin typeface="Courier New" pitchFamily="49" charset="0"/>
                          <a:ea typeface="Calibri"/>
                          <a:cs typeface="Courier New" pitchFamily="49" charset="0"/>
                        </a:rPr>
                        <a:t>'1.0'</a:t>
                      </a:r>
                      <a:r>
                        <a:rPr lang="en-US" sz="1500" b="1" dirty="0" smtClean="0">
                          <a:solidFill>
                            <a:srgbClr val="008080"/>
                          </a:solidFill>
                          <a:latin typeface="Courier New" pitchFamily="49" charset="0"/>
                          <a:ea typeface="Calibri"/>
                          <a:cs typeface="Courier New" pitchFamily="49" charset="0"/>
                        </a:rPr>
                        <a:t> </a:t>
                      </a:r>
                      <a:r>
                        <a:rPr lang="en-US" sz="1500" b="1" dirty="0" smtClean="0">
                          <a:solidFill>
                            <a:srgbClr val="2E8B57"/>
                          </a:solidFill>
                          <a:latin typeface="Courier New" pitchFamily="49" charset="0"/>
                          <a:ea typeface="Calibri"/>
                          <a:cs typeface="Courier New" pitchFamily="49" charset="0"/>
                        </a:rPr>
                        <a:t>encoding</a:t>
                      </a:r>
                      <a:r>
                        <a:rPr lang="en-US" sz="1500" b="1" kern="1200" dirty="0" smtClean="0">
                          <a:solidFill>
                            <a:srgbClr val="000000"/>
                          </a:solidFill>
                          <a:latin typeface="Courier New" pitchFamily="49" charset="0"/>
                          <a:ea typeface="Calibri"/>
                          <a:cs typeface="Courier New" pitchFamily="49" charset="0"/>
                        </a:rPr>
                        <a:t>=</a:t>
                      </a:r>
                      <a:r>
                        <a:rPr lang="en-US" sz="1500" b="1" dirty="0" smtClean="0">
                          <a:solidFill>
                            <a:srgbClr val="FF00FF"/>
                          </a:solidFill>
                          <a:latin typeface="Courier New" pitchFamily="49" charset="0"/>
                          <a:ea typeface="Calibri"/>
                          <a:cs typeface="Courier New" pitchFamily="49" charset="0"/>
                        </a:rPr>
                        <a:t>'utf-8'</a:t>
                      </a:r>
                      <a:r>
                        <a:rPr lang="en-US" sz="1500" b="1" dirty="0" smtClean="0">
                          <a:solidFill>
                            <a:srgbClr val="0033CC"/>
                          </a:solidFill>
                          <a:latin typeface="Courier New" pitchFamily="49" charset="0"/>
                          <a:ea typeface="Calibri"/>
                          <a:cs typeface="Courier New" pitchFamily="49" charset="0"/>
                        </a:rPr>
                        <a:t>?&gt;</a:t>
                      </a:r>
                      <a:endParaRPr lang="el-GR" sz="1500" b="1" dirty="0" smtClean="0">
                        <a:latin typeface="Courier New" pitchFamily="49" charset="0"/>
                        <a:ea typeface="Calibri"/>
                        <a:cs typeface="Courier New" pitchFamily="49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500" b="1" dirty="0" smtClean="0">
                          <a:solidFill>
                            <a:srgbClr val="008080"/>
                          </a:solidFill>
                          <a:latin typeface="Courier New" pitchFamily="49" charset="0"/>
                          <a:ea typeface="Calibri"/>
                          <a:cs typeface="Courier New" pitchFamily="49" charset="0"/>
                        </a:rPr>
                        <a:t>&lt;Application </a:t>
                      </a:r>
                      <a:r>
                        <a:rPr lang="en-US" sz="1500" b="1" dirty="0" err="1" smtClean="0">
                          <a:solidFill>
                            <a:srgbClr val="2E8B57"/>
                          </a:solidFill>
                          <a:latin typeface="Courier New" pitchFamily="49" charset="0"/>
                          <a:ea typeface="Calibri"/>
                          <a:cs typeface="Courier New" pitchFamily="49" charset="0"/>
                        </a:rPr>
                        <a:t>xmlns</a:t>
                      </a:r>
                      <a:r>
                        <a:rPr lang="en-US" sz="1500" b="1" kern="1200" dirty="0" smtClean="0">
                          <a:solidFill>
                            <a:srgbClr val="000000"/>
                          </a:solidFill>
                          <a:latin typeface="Courier New" pitchFamily="49" charset="0"/>
                          <a:ea typeface="Calibri"/>
                          <a:cs typeface="Courier New" pitchFamily="49" charset="0"/>
                        </a:rPr>
                        <a:t>=</a:t>
                      </a:r>
                      <a:r>
                        <a:rPr lang="en-US" sz="1500" b="1" dirty="0" smtClean="0">
                          <a:solidFill>
                            <a:srgbClr val="FF00FF"/>
                          </a:solidFill>
                          <a:latin typeface="Courier New" pitchFamily="49" charset="0"/>
                          <a:ea typeface="Calibri"/>
                          <a:cs typeface="Courier New" pitchFamily="49" charset="0"/>
                        </a:rPr>
                        <a:t>"http://schemas.microsoft.com/windows/2009/Ribbon"</a:t>
                      </a:r>
                      <a:r>
                        <a:rPr lang="en-US" sz="1500" b="1" dirty="0" smtClean="0">
                          <a:solidFill>
                            <a:srgbClr val="008080"/>
                          </a:solidFill>
                          <a:latin typeface="Courier New" pitchFamily="49" charset="0"/>
                          <a:ea typeface="Calibri"/>
                          <a:cs typeface="Courier New" pitchFamily="49" charset="0"/>
                        </a:rPr>
                        <a:t>&gt;</a:t>
                      </a:r>
                      <a:endParaRPr lang="el-GR" sz="1500" b="1" dirty="0" smtClean="0">
                        <a:latin typeface="Courier New" pitchFamily="49" charset="0"/>
                        <a:ea typeface="Calibri"/>
                        <a:cs typeface="Courier New" pitchFamily="49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500" b="1" dirty="0" smtClean="0">
                          <a:solidFill>
                            <a:srgbClr val="008080"/>
                          </a:solidFill>
                          <a:latin typeface="Courier New" pitchFamily="49" charset="0"/>
                          <a:ea typeface="Calibri"/>
                          <a:cs typeface="Courier New" pitchFamily="49" charset="0"/>
                        </a:rPr>
                        <a:t>  &lt;</a:t>
                      </a:r>
                      <a:r>
                        <a:rPr lang="en-US" sz="1500" b="1" dirty="0" err="1" smtClean="0">
                          <a:solidFill>
                            <a:srgbClr val="008080"/>
                          </a:solidFill>
                          <a:latin typeface="Courier New" pitchFamily="49" charset="0"/>
                          <a:ea typeface="Calibri"/>
                          <a:cs typeface="Courier New" pitchFamily="49" charset="0"/>
                        </a:rPr>
                        <a:t>Application</a:t>
                      </a:r>
                      <a:r>
                        <a:rPr lang="en-US" sz="1500" b="1" dirty="0" err="1" smtClean="0">
                          <a:solidFill>
                            <a:srgbClr val="0000FF"/>
                          </a:solidFill>
                          <a:latin typeface="Courier New" pitchFamily="49" charset="0"/>
                          <a:ea typeface="Calibri"/>
                          <a:cs typeface="Courier New" pitchFamily="49" charset="0"/>
                        </a:rPr>
                        <a:t>.</a:t>
                      </a:r>
                      <a:r>
                        <a:rPr lang="en-US" sz="1500" b="1" dirty="0" err="1" smtClean="0">
                          <a:solidFill>
                            <a:srgbClr val="008080"/>
                          </a:solidFill>
                          <a:latin typeface="Courier New" pitchFamily="49" charset="0"/>
                          <a:ea typeface="Calibri"/>
                          <a:cs typeface="Courier New" pitchFamily="49" charset="0"/>
                        </a:rPr>
                        <a:t>Commands</a:t>
                      </a:r>
                      <a:r>
                        <a:rPr lang="en-US" sz="1500" b="1" dirty="0" smtClean="0">
                          <a:solidFill>
                            <a:srgbClr val="008080"/>
                          </a:solidFill>
                          <a:latin typeface="Courier New" pitchFamily="49" charset="0"/>
                          <a:ea typeface="Calibri"/>
                          <a:cs typeface="Courier New" pitchFamily="49" charset="0"/>
                        </a:rPr>
                        <a:t>&gt;</a:t>
                      </a:r>
                      <a:endParaRPr lang="el-GR" sz="1500" b="1" dirty="0" smtClean="0">
                        <a:latin typeface="Courier New" pitchFamily="49" charset="0"/>
                        <a:ea typeface="Calibri"/>
                        <a:cs typeface="Courier New" pitchFamily="49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500" b="1" dirty="0" smtClean="0">
                          <a:solidFill>
                            <a:srgbClr val="008080"/>
                          </a:solidFill>
                          <a:latin typeface="Courier New" pitchFamily="49" charset="0"/>
                          <a:ea typeface="Calibri"/>
                          <a:cs typeface="Courier New" pitchFamily="49" charset="0"/>
                        </a:rPr>
                        <a:t>    &lt;Command </a:t>
                      </a:r>
                      <a:r>
                        <a:rPr lang="en-US" sz="1500" b="1" dirty="0" smtClean="0">
                          <a:solidFill>
                            <a:srgbClr val="2E8B57"/>
                          </a:solidFill>
                          <a:latin typeface="Courier New" pitchFamily="49" charset="0"/>
                          <a:ea typeface="Calibri"/>
                          <a:cs typeface="Courier New" pitchFamily="49" charset="0"/>
                        </a:rPr>
                        <a:t>Name</a:t>
                      </a:r>
                      <a:r>
                        <a:rPr lang="en-US" sz="1500" b="1" kern="1200" dirty="0" smtClean="0">
                          <a:solidFill>
                            <a:srgbClr val="000000"/>
                          </a:solidFill>
                          <a:latin typeface="Courier New" pitchFamily="49" charset="0"/>
                          <a:ea typeface="Calibri"/>
                          <a:cs typeface="Courier New" pitchFamily="49" charset="0"/>
                        </a:rPr>
                        <a:t>=</a:t>
                      </a:r>
                      <a:r>
                        <a:rPr lang="en-US" sz="1500" b="1" dirty="0" smtClean="0">
                          <a:solidFill>
                            <a:srgbClr val="FF00FF"/>
                          </a:solidFill>
                          <a:latin typeface="Courier New" pitchFamily="49" charset="0"/>
                          <a:ea typeface="Calibri"/>
                          <a:cs typeface="Courier New" pitchFamily="49" charset="0"/>
                        </a:rPr>
                        <a:t>"</a:t>
                      </a:r>
                      <a:r>
                        <a:rPr lang="en-US" sz="1500" b="1" dirty="0" err="1" smtClean="0">
                          <a:solidFill>
                            <a:srgbClr val="FF00FF"/>
                          </a:solidFill>
                          <a:latin typeface="Courier New" pitchFamily="49" charset="0"/>
                          <a:ea typeface="Calibri"/>
                          <a:cs typeface="Courier New" pitchFamily="49" charset="0"/>
                        </a:rPr>
                        <a:t>cmdExit</a:t>
                      </a:r>
                      <a:r>
                        <a:rPr lang="en-US" sz="1500" b="1" dirty="0" smtClean="0">
                          <a:solidFill>
                            <a:srgbClr val="FF00FF"/>
                          </a:solidFill>
                          <a:latin typeface="Courier New" pitchFamily="49" charset="0"/>
                          <a:ea typeface="Calibri"/>
                          <a:cs typeface="Courier New" pitchFamily="49" charset="0"/>
                        </a:rPr>
                        <a:t>"</a:t>
                      </a:r>
                      <a:r>
                        <a:rPr lang="en-US" sz="1500" b="1" dirty="0" smtClean="0">
                          <a:solidFill>
                            <a:srgbClr val="008080"/>
                          </a:solidFill>
                          <a:latin typeface="Courier New" pitchFamily="49" charset="0"/>
                          <a:ea typeface="Calibri"/>
                          <a:cs typeface="Courier New" pitchFamily="49" charset="0"/>
                        </a:rPr>
                        <a:t> Symbol</a:t>
                      </a:r>
                      <a:r>
                        <a:rPr lang="en-US" sz="1500" b="1" kern="1200" dirty="0" smtClean="0">
                          <a:solidFill>
                            <a:srgbClr val="000000"/>
                          </a:solidFill>
                          <a:latin typeface="Courier New" pitchFamily="49" charset="0"/>
                          <a:ea typeface="Calibri"/>
                          <a:cs typeface="Courier New" pitchFamily="49" charset="0"/>
                        </a:rPr>
                        <a:t>=</a:t>
                      </a:r>
                      <a:r>
                        <a:rPr lang="en-US" sz="1500" b="1" dirty="0" smtClean="0">
                          <a:solidFill>
                            <a:srgbClr val="FF00FF"/>
                          </a:solidFill>
                          <a:latin typeface="Courier New" pitchFamily="49" charset="0"/>
                          <a:ea typeface="Calibri"/>
                          <a:cs typeface="Courier New" pitchFamily="49" charset="0"/>
                        </a:rPr>
                        <a:t>"</a:t>
                      </a:r>
                      <a:r>
                        <a:rPr lang="en-US" sz="1500" b="1" dirty="0" err="1" smtClean="0">
                          <a:solidFill>
                            <a:srgbClr val="FF00FF"/>
                          </a:solidFill>
                          <a:latin typeface="Courier New" pitchFamily="49" charset="0"/>
                          <a:ea typeface="Calibri"/>
                          <a:cs typeface="Courier New" pitchFamily="49" charset="0"/>
                        </a:rPr>
                        <a:t>cmdExit</a:t>
                      </a:r>
                      <a:r>
                        <a:rPr lang="en-US" sz="1500" b="1" dirty="0" smtClean="0">
                          <a:solidFill>
                            <a:srgbClr val="FF00FF"/>
                          </a:solidFill>
                          <a:latin typeface="Courier New" pitchFamily="49" charset="0"/>
                          <a:ea typeface="Calibri"/>
                          <a:cs typeface="Courier New" pitchFamily="49" charset="0"/>
                        </a:rPr>
                        <a:t>"</a:t>
                      </a:r>
                      <a:r>
                        <a:rPr lang="en-US" sz="1500" b="1" dirty="0" smtClean="0">
                          <a:solidFill>
                            <a:srgbClr val="008080"/>
                          </a:solidFill>
                          <a:latin typeface="Courier New" pitchFamily="49" charset="0"/>
                          <a:ea typeface="Calibri"/>
                          <a:cs typeface="Courier New" pitchFamily="49" charset="0"/>
                        </a:rPr>
                        <a:t> </a:t>
                      </a:r>
                      <a:r>
                        <a:rPr lang="en-US" sz="1500" b="1" dirty="0" err="1" smtClean="0">
                          <a:solidFill>
                            <a:srgbClr val="2E8B57"/>
                          </a:solidFill>
                          <a:latin typeface="Courier New" pitchFamily="49" charset="0"/>
                          <a:ea typeface="Calibri"/>
                          <a:cs typeface="Courier New" pitchFamily="49" charset="0"/>
                        </a:rPr>
                        <a:t>LabelTitle</a:t>
                      </a:r>
                      <a:r>
                        <a:rPr lang="en-US" sz="1500" b="1" kern="1200" dirty="0" smtClean="0">
                          <a:solidFill>
                            <a:srgbClr val="000000"/>
                          </a:solidFill>
                          <a:latin typeface="Courier New" pitchFamily="49" charset="0"/>
                          <a:ea typeface="Calibri"/>
                          <a:cs typeface="Courier New" pitchFamily="49" charset="0"/>
                        </a:rPr>
                        <a:t>=</a:t>
                      </a:r>
                      <a:r>
                        <a:rPr lang="en-US" sz="1500" b="1" dirty="0" smtClean="0">
                          <a:solidFill>
                            <a:srgbClr val="FF00FF"/>
                          </a:solidFill>
                          <a:latin typeface="Courier New" pitchFamily="49" charset="0"/>
                          <a:ea typeface="Calibri"/>
                          <a:cs typeface="Courier New" pitchFamily="49" charset="0"/>
                        </a:rPr>
                        <a:t>"Exit"</a:t>
                      </a:r>
                      <a:endParaRPr lang="el-GR" sz="1500" b="1" dirty="0" smtClean="0">
                        <a:latin typeface="Courier New" pitchFamily="49" charset="0"/>
                        <a:ea typeface="Calibri"/>
                        <a:cs typeface="Courier New" pitchFamily="49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500" b="1" dirty="0" smtClean="0">
                          <a:solidFill>
                            <a:srgbClr val="FF00FF"/>
                          </a:solidFill>
                          <a:latin typeface="Courier New" pitchFamily="49" charset="0"/>
                          <a:ea typeface="Calibri"/>
                          <a:cs typeface="Courier New" pitchFamily="49" charset="0"/>
                        </a:rPr>
                        <a:t>        </a:t>
                      </a:r>
                      <a:r>
                        <a:rPr lang="en-US" sz="1500" b="1" dirty="0" err="1" smtClean="0">
                          <a:solidFill>
                            <a:srgbClr val="2E8B57"/>
                          </a:solidFill>
                          <a:latin typeface="Courier New" pitchFamily="49" charset="0"/>
                          <a:ea typeface="Calibri"/>
                          <a:cs typeface="Courier New" pitchFamily="49" charset="0"/>
                        </a:rPr>
                        <a:t>TooltipTitle</a:t>
                      </a:r>
                      <a:r>
                        <a:rPr lang="en-US" sz="1500" b="1" kern="1200" dirty="0" smtClean="0">
                          <a:solidFill>
                            <a:srgbClr val="000000"/>
                          </a:solidFill>
                          <a:latin typeface="Courier New" pitchFamily="49" charset="0"/>
                          <a:ea typeface="Calibri"/>
                          <a:cs typeface="Courier New" pitchFamily="49" charset="0"/>
                        </a:rPr>
                        <a:t>=</a:t>
                      </a:r>
                      <a:r>
                        <a:rPr lang="en-US" sz="1500" b="1" dirty="0" smtClean="0">
                          <a:solidFill>
                            <a:srgbClr val="FF00FF"/>
                          </a:solidFill>
                          <a:latin typeface="Courier New" pitchFamily="49" charset="0"/>
                          <a:ea typeface="Calibri"/>
                          <a:cs typeface="Courier New" pitchFamily="49" charset="0"/>
                        </a:rPr>
                        <a:t>"Exit" </a:t>
                      </a:r>
                      <a:r>
                        <a:rPr lang="en-US" sz="1500" b="1" dirty="0" err="1" smtClean="0">
                          <a:solidFill>
                            <a:srgbClr val="2E8B57"/>
                          </a:solidFill>
                          <a:latin typeface="Courier New" pitchFamily="49" charset="0"/>
                          <a:ea typeface="Calibri"/>
                          <a:cs typeface="Courier New" pitchFamily="49" charset="0"/>
                        </a:rPr>
                        <a:t>TooltipDescription</a:t>
                      </a:r>
                      <a:r>
                        <a:rPr lang="en-US" sz="1500" b="1" kern="1200" dirty="0" smtClean="0">
                          <a:solidFill>
                            <a:srgbClr val="000000"/>
                          </a:solidFill>
                          <a:latin typeface="Courier New" pitchFamily="49" charset="0"/>
                          <a:ea typeface="Calibri"/>
                          <a:cs typeface="Courier New" pitchFamily="49" charset="0"/>
                        </a:rPr>
                        <a:t>=</a:t>
                      </a:r>
                      <a:r>
                        <a:rPr lang="en-US" sz="1500" b="1" dirty="0" smtClean="0">
                          <a:solidFill>
                            <a:srgbClr val="FF00FF"/>
                          </a:solidFill>
                          <a:latin typeface="Courier New" pitchFamily="49" charset="0"/>
                          <a:ea typeface="Calibri"/>
                          <a:cs typeface="Courier New" pitchFamily="49" charset="0"/>
                        </a:rPr>
                        <a:t>"Exit Application..." </a:t>
                      </a:r>
                      <a:r>
                        <a:rPr lang="en-US" sz="1500" b="1" dirty="0" smtClean="0">
                          <a:solidFill>
                            <a:srgbClr val="008080"/>
                          </a:solidFill>
                          <a:latin typeface="Courier New" pitchFamily="49" charset="0"/>
                          <a:ea typeface="Calibri"/>
                          <a:cs typeface="Courier New" pitchFamily="49" charset="0"/>
                        </a:rPr>
                        <a:t>/&gt;</a:t>
                      </a:r>
                      <a:endParaRPr lang="el-GR" sz="1500" b="1" dirty="0" smtClean="0">
                        <a:latin typeface="Courier New" pitchFamily="49" charset="0"/>
                        <a:ea typeface="Calibri"/>
                        <a:cs typeface="Courier New" pitchFamily="49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500" b="1" dirty="0" smtClean="0">
                          <a:latin typeface="Courier New" pitchFamily="49" charset="0"/>
                          <a:ea typeface="Calibri"/>
                          <a:cs typeface="Courier New" pitchFamily="49" charset="0"/>
                        </a:rPr>
                        <a:t>  </a:t>
                      </a:r>
                      <a:r>
                        <a:rPr lang="en-US" sz="1500" b="1" dirty="0" smtClean="0">
                          <a:solidFill>
                            <a:srgbClr val="008080"/>
                          </a:solidFill>
                          <a:latin typeface="Courier New" pitchFamily="49" charset="0"/>
                          <a:ea typeface="Calibri"/>
                          <a:cs typeface="Courier New" pitchFamily="49" charset="0"/>
                        </a:rPr>
                        <a:t>&lt;/</a:t>
                      </a:r>
                      <a:r>
                        <a:rPr lang="en-US" sz="1500" b="1" dirty="0" err="1" smtClean="0">
                          <a:solidFill>
                            <a:srgbClr val="008080"/>
                          </a:solidFill>
                          <a:latin typeface="Courier New" pitchFamily="49" charset="0"/>
                          <a:ea typeface="Calibri"/>
                          <a:cs typeface="Courier New" pitchFamily="49" charset="0"/>
                        </a:rPr>
                        <a:t>Application</a:t>
                      </a:r>
                      <a:r>
                        <a:rPr lang="en-US" sz="1500" b="1" dirty="0" err="1" smtClean="0">
                          <a:solidFill>
                            <a:srgbClr val="0000FF"/>
                          </a:solidFill>
                          <a:latin typeface="Courier New" pitchFamily="49" charset="0"/>
                          <a:ea typeface="Calibri"/>
                          <a:cs typeface="Courier New" pitchFamily="49" charset="0"/>
                        </a:rPr>
                        <a:t>.</a:t>
                      </a:r>
                      <a:r>
                        <a:rPr lang="en-US" sz="1500" b="1" dirty="0" err="1" smtClean="0">
                          <a:solidFill>
                            <a:srgbClr val="008080"/>
                          </a:solidFill>
                          <a:latin typeface="Courier New" pitchFamily="49" charset="0"/>
                          <a:ea typeface="Calibri"/>
                          <a:cs typeface="Courier New" pitchFamily="49" charset="0"/>
                        </a:rPr>
                        <a:t>Commands</a:t>
                      </a:r>
                      <a:r>
                        <a:rPr lang="en-US" sz="1500" b="1" dirty="0" smtClean="0">
                          <a:solidFill>
                            <a:srgbClr val="008080"/>
                          </a:solidFill>
                          <a:latin typeface="Courier New" pitchFamily="49" charset="0"/>
                          <a:ea typeface="Calibri"/>
                          <a:cs typeface="Courier New" pitchFamily="49" charset="0"/>
                        </a:rPr>
                        <a:t>&gt;</a:t>
                      </a:r>
                      <a:endParaRPr lang="en-US" sz="1500" b="1" dirty="0" smtClean="0">
                        <a:solidFill>
                          <a:schemeClr val="lt1"/>
                        </a:solidFill>
                        <a:latin typeface="Courier New" pitchFamily="49" charset="0"/>
                        <a:ea typeface="Calibri"/>
                        <a:cs typeface="Courier New" pitchFamily="49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endParaRPr lang="en-US" sz="1500" b="1" dirty="0" smtClean="0">
                        <a:solidFill>
                          <a:srgbClr val="008080"/>
                        </a:solidFill>
                        <a:latin typeface="Courier New" pitchFamily="49" charset="0"/>
                        <a:ea typeface="Calibri"/>
                        <a:cs typeface="Courier New" pitchFamily="49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500" b="1" dirty="0" smtClean="0">
                          <a:solidFill>
                            <a:srgbClr val="008080"/>
                          </a:solidFill>
                          <a:latin typeface="Courier New" pitchFamily="49" charset="0"/>
                          <a:ea typeface="Calibri"/>
                          <a:cs typeface="Courier New" pitchFamily="49" charset="0"/>
                        </a:rPr>
                        <a:t>  &lt;</a:t>
                      </a:r>
                      <a:r>
                        <a:rPr lang="en-US" sz="1500" b="1" dirty="0" err="1" smtClean="0">
                          <a:solidFill>
                            <a:srgbClr val="008080"/>
                          </a:solidFill>
                          <a:latin typeface="Courier New" pitchFamily="49" charset="0"/>
                          <a:ea typeface="Calibri"/>
                          <a:cs typeface="Courier New" pitchFamily="49" charset="0"/>
                        </a:rPr>
                        <a:t>Application</a:t>
                      </a:r>
                      <a:r>
                        <a:rPr lang="en-US" sz="1500" b="1" dirty="0" err="1" smtClean="0">
                          <a:solidFill>
                            <a:srgbClr val="0000FF"/>
                          </a:solidFill>
                          <a:latin typeface="Courier New" pitchFamily="49" charset="0"/>
                          <a:ea typeface="Calibri"/>
                          <a:cs typeface="Courier New" pitchFamily="49" charset="0"/>
                        </a:rPr>
                        <a:t>.</a:t>
                      </a:r>
                      <a:r>
                        <a:rPr lang="en-US" sz="1500" b="1" dirty="0" err="1" smtClean="0">
                          <a:solidFill>
                            <a:srgbClr val="008080"/>
                          </a:solidFill>
                          <a:latin typeface="Courier New" pitchFamily="49" charset="0"/>
                          <a:ea typeface="Calibri"/>
                          <a:cs typeface="Courier New" pitchFamily="49" charset="0"/>
                        </a:rPr>
                        <a:t>Views</a:t>
                      </a:r>
                      <a:r>
                        <a:rPr lang="en-US" sz="1500" b="1" dirty="0" smtClean="0">
                          <a:solidFill>
                            <a:srgbClr val="008080"/>
                          </a:solidFill>
                          <a:latin typeface="Courier New" pitchFamily="49" charset="0"/>
                          <a:ea typeface="Calibri"/>
                          <a:cs typeface="Courier New" pitchFamily="49" charset="0"/>
                        </a:rPr>
                        <a:t>&gt;</a:t>
                      </a:r>
                      <a:endParaRPr lang="el-GR" sz="1500" b="1" dirty="0" smtClean="0">
                        <a:latin typeface="Courier New" pitchFamily="49" charset="0"/>
                        <a:ea typeface="Calibri"/>
                        <a:cs typeface="Courier New" pitchFamily="49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500" b="1" dirty="0" smtClean="0">
                          <a:solidFill>
                            <a:srgbClr val="008080"/>
                          </a:solidFill>
                          <a:latin typeface="Courier New" pitchFamily="49" charset="0"/>
                          <a:ea typeface="Calibri"/>
                          <a:cs typeface="Courier New" pitchFamily="49" charset="0"/>
                        </a:rPr>
                        <a:t>    &lt;Ribbon&gt;</a:t>
                      </a:r>
                      <a:endParaRPr lang="el-GR" sz="1500" b="1" dirty="0" smtClean="0">
                        <a:latin typeface="Courier New" pitchFamily="49" charset="0"/>
                        <a:ea typeface="Calibri"/>
                        <a:cs typeface="Courier New" pitchFamily="49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500" b="1" dirty="0" smtClean="0">
                          <a:solidFill>
                            <a:srgbClr val="008080"/>
                          </a:solidFill>
                          <a:latin typeface="Courier New" pitchFamily="49" charset="0"/>
                          <a:ea typeface="Calibri"/>
                          <a:cs typeface="Courier New" pitchFamily="49" charset="0"/>
                        </a:rPr>
                        <a:t>      &lt;</a:t>
                      </a:r>
                      <a:r>
                        <a:rPr lang="en-US" sz="1500" b="1" dirty="0" err="1" smtClean="0">
                          <a:solidFill>
                            <a:srgbClr val="008080"/>
                          </a:solidFill>
                          <a:latin typeface="Courier New" pitchFamily="49" charset="0"/>
                          <a:ea typeface="Calibri"/>
                          <a:cs typeface="Courier New" pitchFamily="49" charset="0"/>
                        </a:rPr>
                        <a:t>Ribbon</a:t>
                      </a:r>
                      <a:r>
                        <a:rPr lang="en-US" sz="1500" b="1" dirty="0" err="1" smtClean="0">
                          <a:solidFill>
                            <a:srgbClr val="0000FF"/>
                          </a:solidFill>
                          <a:latin typeface="Courier New" pitchFamily="49" charset="0"/>
                          <a:ea typeface="Calibri"/>
                          <a:cs typeface="Courier New" pitchFamily="49" charset="0"/>
                        </a:rPr>
                        <a:t>.</a:t>
                      </a:r>
                      <a:r>
                        <a:rPr lang="en-US" sz="1500" b="1" dirty="0" err="1" smtClean="0">
                          <a:solidFill>
                            <a:srgbClr val="008080"/>
                          </a:solidFill>
                          <a:latin typeface="Courier New" pitchFamily="49" charset="0"/>
                          <a:ea typeface="Calibri"/>
                          <a:cs typeface="Courier New" pitchFamily="49" charset="0"/>
                        </a:rPr>
                        <a:t>Tabs</a:t>
                      </a:r>
                      <a:r>
                        <a:rPr lang="en-US" sz="1500" b="1" dirty="0" smtClean="0">
                          <a:solidFill>
                            <a:srgbClr val="008080"/>
                          </a:solidFill>
                          <a:latin typeface="Courier New" pitchFamily="49" charset="0"/>
                          <a:ea typeface="Calibri"/>
                          <a:cs typeface="Courier New" pitchFamily="49" charset="0"/>
                        </a:rPr>
                        <a:t>&gt;</a:t>
                      </a:r>
                      <a:endParaRPr lang="el-GR" sz="1500" b="1" dirty="0" smtClean="0">
                        <a:latin typeface="Courier New" pitchFamily="49" charset="0"/>
                        <a:ea typeface="Calibri"/>
                        <a:cs typeface="Courier New" pitchFamily="49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500" b="1" dirty="0" smtClean="0">
                          <a:solidFill>
                            <a:srgbClr val="008080"/>
                          </a:solidFill>
                          <a:latin typeface="Courier New" pitchFamily="49" charset="0"/>
                          <a:ea typeface="Calibri"/>
                          <a:cs typeface="Courier New" pitchFamily="49" charset="0"/>
                        </a:rPr>
                        <a:t>        &lt;Tab&gt;</a:t>
                      </a:r>
                      <a:endParaRPr lang="el-GR" sz="1500" b="1" dirty="0" smtClean="0">
                        <a:latin typeface="Courier New" pitchFamily="49" charset="0"/>
                        <a:ea typeface="Calibri"/>
                        <a:cs typeface="Courier New" pitchFamily="49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500" b="1" dirty="0" smtClean="0">
                          <a:solidFill>
                            <a:srgbClr val="008080"/>
                          </a:solidFill>
                          <a:latin typeface="Courier New" pitchFamily="49" charset="0"/>
                          <a:ea typeface="Calibri"/>
                          <a:cs typeface="Courier New" pitchFamily="49" charset="0"/>
                        </a:rPr>
                        <a:t>          &lt;Group&gt;</a:t>
                      </a:r>
                      <a:endParaRPr lang="el-GR" sz="1500" b="1" dirty="0" smtClean="0">
                        <a:latin typeface="Courier New" pitchFamily="49" charset="0"/>
                        <a:ea typeface="Calibri"/>
                        <a:cs typeface="Courier New" pitchFamily="49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500" b="1" dirty="0" smtClean="0">
                          <a:solidFill>
                            <a:srgbClr val="008080"/>
                          </a:solidFill>
                          <a:latin typeface="Courier New" pitchFamily="49" charset="0"/>
                          <a:ea typeface="Calibri"/>
                          <a:cs typeface="Courier New" pitchFamily="49" charset="0"/>
                        </a:rPr>
                        <a:t>            &lt;Button </a:t>
                      </a:r>
                      <a:r>
                        <a:rPr lang="en-US" sz="1500" b="1" dirty="0" err="1" smtClean="0">
                          <a:solidFill>
                            <a:srgbClr val="2E8B57"/>
                          </a:solidFill>
                          <a:latin typeface="Courier New" pitchFamily="49" charset="0"/>
                          <a:ea typeface="Calibri"/>
                          <a:cs typeface="Courier New" pitchFamily="49" charset="0"/>
                        </a:rPr>
                        <a:t>CommandName</a:t>
                      </a:r>
                      <a:r>
                        <a:rPr lang="en-US" sz="1500" b="1" kern="1200" dirty="0" smtClean="0">
                          <a:solidFill>
                            <a:srgbClr val="000000"/>
                          </a:solidFill>
                          <a:latin typeface="Courier New" pitchFamily="49" charset="0"/>
                          <a:ea typeface="Calibri"/>
                          <a:cs typeface="Courier New" pitchFamily="49" charset="0"/>
                        </a:rPr>
                        <a:t>=</a:t>
                      </a:r>
                      <a:r>
                        <a:rPr lang="en-US" sz="1500" b="1" dirty="0" smtClean="0">
                          <a:solidFill>
                            <a:srgbClr val="FF00FF"/>
                          </a:solidFill>
                          <a:latin typeface="Courier New" pitchFamily="49" charset="0"/>
                          <a:ea typeface="Calibri"/>
                          <a:cs typeface="Courier New" pitchFamily="49" charset="0"/>
                        </a:rPr>
                        <a:t>"</a:t>
                      </a:r>
                      <a:r>
                        <a:rPr lang="en-US" sz="1500" b="1" dirty="0" err="1" smtClean="0">
                          <a:solidFill>
                            <a:srgbClr val="FF00FF"/>
                          </a:solidFill>
                          <a:latin typeface="Courier New" pitchFamily="49" charset="0"/>
                          <a:ea typeface="Calibri"/>
                          <a:cs typeface="Courier New" pitchFamily="49" charset="0"/>
                        </a:rPr>
                        <a:t>cmdExit</a:t>
                      </a:r>
                      <a:r>
                        <a:rPr lang="en-US" sz="1500" b="1" dirty="0" smtClean="0">
                          <a:solidFill>
                            <a:srgbClr val="FF00FF"/>
                          </a:solidFill>
                          <a:latin typeface="Courier New" pitchFamily="49" charset="0"/>
                          <a:ea typeface="Calibri"/>
                          <a:cs typeface="Courier New" pitchFamily="49" charset="0"/>
                        </a:rPr>
                        <a:t>"</a:t>
                      </a:r>
                      <a:r>
                        <a:rPr lang="en-US" sz="1500" b="1" dirty="0" smtClean="0">
                          <a:solidFill>
                            <a:srgbClr val="008080"/>
                          </a:solidFill>
                          <a:latin typeface="Courier New" pitchFamily="49" charset="0"/>
                          <a:ea typeface="Calibri"/>
                          <a:cs typeface="Courier New" pitchFamily="49" charset="0"/>
                        </a:rPr>
                        <a:t> /&gt;</a:t>
                      </a:r>
                      <a:endParaRPr lang="el-GR" sz="1500" b="1" dirty="0" smtClean="0">
                        <a:latin typeface="Courier New" pitchFamily="49" charset="0"/>
                        <a:ea typeface="Calibri"/>
                        <a:cs typeface="Courier New" pitchFamily="49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500" b="1" dirty="0" smtClean="0">
                          <a:solidFill>
                            <a:srgbClr val="008080"/>
                          </a:solidFill>
                          <a:latin typeface="Courier New" pitchFamily="49" charset="0"/>
                          <a:ea typeface="Calibri"/>
                          <a:cs typeface="Courier New" pitchFamily="49" charset="0"/>
                        </a:rPr>
                        <a:t>          &lt;/Group&gt;</a:t>
                      </a:r>
                      <a:endParaRPr lang="el-GR" sz="1500" b="1" dirty="0" smtClean="0">
                        <a:latin typeface="Courier New" pitchFamily="49" charset="0"/>
                        <a:ea typeface="Calibri"/>
                        <a:cs typeface="Courier New" pitchFamily="49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500" b="1" dirty="0" smtClean="0">
                          <a:solidFill>
                            <a:srgbClr val="008080"/>
                          </a:solidFill>
                          <a:latin typeface="Courier New" pitchFamily="49" charset="0"/>
                          <a:ea typeface="Calibri"/>
                          <a:cs typeface="Courier New" pitchFamily="49" charset="0"/>
                        </a:rPr>
                        <a:t>        &lt;/Tab&gt;</a:t>
                      </a:r>
                      <a:endParaRPr lang="el-GR" sz="1500" b="1" dirty="0" smtClean="0">
                        <a:latin typeface="Courier New" pitchFamily="49" charset="0"/>
                        <a:ea typeface="Calibri"/>
                        <a:cs typeface="Courier New" pitchFamily="49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500" b="1" dirty="0" smtClean="0">
                          <a:solidFill>
                            <a:srgbClr val="008080"/>
                          </a:solidFill>
                          <a:latin typeface="Courier New" pitchFamily="49" charset="0"/>
                          <a:ea typeface="Calibri"/>
                          <a:cs typeface="Courier New" pitchFamily="49" charset="0"/>
                        </a:rPr>
                        <a:t>      &lt;/</a:t>
                      </a:r>
                      <a:r>
                        <a:rPr lang="en-US" sz="1500" b="1" dirty="0" err="1" smtClean="0">
                          <a:solidFill>
                            <a:srgbClr val="008080"/>
                          </a:solidFill>
                          <a:latin typeface="Courier New" pitchFamily="49" charset="0"/>
                          <a:ea typeface="Calibri"/>
                          <a:cs typeface="Courier New" pitchFamily="49" charset="0"/>
                        </a:rPr>
                        <a:t>Ribbon</a:t>
                      </a:r>
                      <a:r>
                        <a:rPr lang="en-US" sz="1500" b="1" dirty="0" err="1" smtClean="0">
                          <a:solidFill>
                            <a:srgbClr val="0000FF"/>
                          </a:solidFill>
                          <a:latin typeface="Courier New" pitchFamily="49" charset="0"/>
                          <a:ea typeface="Calibri"/>
                          <a:cs typeface="Courier New" pitchFamily="49" charset="0"/>
                        </a:rPr>
                        <a:t>.</a:t>
                      </a:r>
                      <a:r>
                        <a:rPr lang="en-US" sz="1500" b="1" dirty="0" err="1" smtClean="0">
                          <a:solidFill>
                            <a:srgbClr val="008080"/>
                          </a:solidFill>
                          <a:latin typeface="Courier New" pitchFamily="49" charset="0"/>
                          <a:ea typeface="Calibri"/>
                          <a:cs typeface="Courier New" pitchFamily="49" charset="0"/>
                        </a:rPr>
                        <a:t>Tabs</a:t>
                      </a:r>
                      <a:r>
                        <a:rPr lang="en-US" sz="1500" b="1" dirty="0" smtClean="0">
                          <a:solidFill>
                            <a:srgbClr val="008080"/>
                          </a:solidFill>
                          <a:latin typeface="Courier New" pitchFamily="49" charset="0"/>
                          <a:ea typeface="Calibri"/>
                          <a:cs typeface="Courier New" pitchFamily="49" charset="0"/>
                        </a:rPr>
                        <a:t>&gt;</a:t>
                      </a:r>
                      <a:endParaRPr lang="el-GR" sz="1500" b="1" dirty="0" smtClean="0">
                        <a:latin typeface="Courier New" pitchFamily="49" charset="0"/>
                        <a:ea typeface="Calibri"/>
                        <a:cs typeface="Courier New" pitchFamily="49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500" b="1" dirty="0" smtClean="0">
                          <a:solidFill>
                            <a:srgbClr val="008080"/>
                          </a:solidFill>
                          <a:latin typeface="Courier New" pitchFamily="49" charset="0"/>
                          <a:ea typeface="Calibri"/>
                          <a:cs typeface="Courier New" pitchFamily="49" charset="0"/>
                        </a:rPr>
                        <a:t>    &lt;/Ribbon&gt;</a:t>
                      </a:r>
                      <a:endParaRPr lang="el-GR" sz="1500" b="1" dirty="0" smtClean="0">
                        <a:latin typeface="Courier New" pitchFamily="49" charset="0"/>
                        <a:ea typeface="Calibri"/>
                        <a:cs typeface="Courier New" pitchFamily="49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500" b="1" dirty="0" smtClean="0">
                          <a:solidFill>
                            <a:srgbClr val="008080"/>
                          </a:solidFill>
                          <a:latin typeface="Courier New" pitchFamily="49" charset="0"/>
                          <a:ea typeface="Calibri"/>
                          <a:cs typeface="Courier New" pitchFamily="49" charset="0"/>
                        </a:rPr>
                        <a:t>  &lt;/</a:t>
                      </a:r>
                      <a:r>
                        <a:rPr lang="en-US" sz="1500" b="1" dirty="0" err="1" smtClean="0">
                          <a:solidFill>
                            <a:srgbClr val="008080"/>
                          </a:solidFill>
                          <a:latin typeface="Courier New" pitchFamily="49" charset="0"/>
                          <a:ea typeface="Calibri"/>
                          <a:cs typeface="Courier New" pitchFamily="49" charset="0"/>
                        </a:rPr>
                        <a:t>Application</a:t>
                      </a:r>
                      <a:r>
                        <a:rPr lang="en-US" sz="1500" b="1" dirty="0" err="1" smtClean="0">
                          <a:solidFill>
                            <a:srgbClr val="0000FF"/>
                          </a:solidFill>
                          <a:latin typeface="Courier New" pitchFamily="49" charset="0"/>
                          <a:ea typeface="Calibri"/>
                          <a:cs typeface="Courier New" pitchFamily="49" charset="0"/>
                        </a:rPr>
                        <a:t>.</a:t>
                      </a:r>
                      <a:r>
                        <a:rPr lang="en-US" sz="1500" b="1" dirty="0" err="1" smtClean="0">
                          <a:solidFill>
                            <a:srgbClr val="008080"/>
                          </a:solidFill>
                          <a:latin typeface="Courier New" pitchFamily="49" charset="0"/>
                          <a:ea typeface="Calibri"/>
                          <a:cs typeface="Courier New" pitchFamily="49" charset="0"/>
                        </a:rPr>
                        <a:t>Views</a:t>
                      </a:r>
                      <a:r>
                        <a:rPr lang="en-US" sz="1500" b="1" dirty="0" smtClean="0">
                          <a:solidFill>
                            <a:srgbClr val="008080"/>
                          </a:solidFill>
                          <a:latin typeface="Courier New" pitchFamily="49" charset="0"/>
                          <a:ea typeface="Calibri"/>
                          <a:cs typeface="Courier New" pitchFamily="49" charset="0"/>
                        </a:rPr>
                        <a:t>&gt;</a:t>
                      </a:r>
                      <a:endParaRPr lang="el-GR" sz="1500" b="1" dirty="0" smtClean="0">
                        <a:latin typeface="Courier New" pitchFamily="49" charset="0"/>
                        <a:ea typeface="Calibri"/>
                        <a:cs typeface="Courier New" pitchFamily="49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500" b="1" dirty="0" smtClean="0">
                          <a:solidFill>
                            <a:srgbClr val="008080"/>
                          </a:solidFill>
                          <a:latin typeface="Courier New" pitchFamily="49" charset="0"/>
                          <a:ea typeface="Calibri"/>
                          <a:cs typeface="Courier New" pitchFamily="49" charset="0"/>
                        </a:rPr>
                        <a:t>&lt;/Application&gt;</a:t>
                      </a:r>
                      <a:endParaRPr lang="el-GR" sz="15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marR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9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13 Oct 2010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 smtClean="0"/>
              <a:t>TkRibbon: Windows Ribbons for Tk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l-GR" smtClean="0"/>
              <a:pPr/>
              <a:t>9</a:t>
            </a:fld>
            <a:endParaRPr lang="el-G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IIT-Demokritos">
  <a:themeElements>
    <a:clrScheme name="boemie_ncsr 14">
      <a:dk1>
        <a:srgbClr val="000099"/>
      </a:dk1>
      <a:lt1>
        <a:srgbClr val="FFFFFF"/>
      </a:lt1>
      <a:dk2>
        <a:srgbClr val="003399"/>
      </a:dk2>
      <a:lt2>
        <a:srgbClr val="808080"/>
      </a:lt2>
      <a:accent1>
        <a:srgbClr val="FF9900"/>
      </a:accent1>
      <a:accent2>
        <a:srgbClr val="336699"/>
      </a:accent2>
      <a:accent3>
        <a:srgbClr val="FFFFFF"/>
      </a:accent3>
      <a:accent4>
        <a:srgbClr val="000082"/>
      </a:accent4>
      <a:accent5>
        <a:srgbClr val="FFCAAA"/>
      </a:accent5>
      <a:accent6>
        <a:srgbClr val="2D5C8A"/>
      </a:accent6>
      <a:hlink>
        <a:srgbClr val="336699"/>
      </a:hlink>
      <a:folHlink>
        <a:srgbClr val="336699"/>
      </a:folHlink>
    </a:clrScheme>
    <a:fontScheme name="boemie_ncsr">
      <a:majorFont>
        <a:latin typeface="Arial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10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100" charset="-128"/>
          </a:defRPr>
        </a:defPPr>
      </a:lstStyle>
    </a:lnDef>
  </a:objectDefaults>
  <a:extraClrSchemeLst>
    <a:extraClrScheme>
      <a:clrScheme name="boemie_ncs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oemie_ncsr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oemie_ncsr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oemie_ncsr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oemie_ncsr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oemie_ncsr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oemie_ncsr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oemie_ncsr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oemie_ncsr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oemie_ncsr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oemie_ncsr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oemie_ncsr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oemie_ncsr 13">
        <a:dk1>
          <a:srgbClr val="003366"/>
        </a:dk1>
        <a:lt1>
          <a:srgbClr val="FFFFFF"/>
        </a:lt1>
        <a:dk2>
          <a:srgbClr val="003366"/>
        </a:dk2>
        <a:lt2>
          <a:srgbClr val="808080"/>
        </a:lt2>
        <a:accent1>
          <a:srgbClr val="FF9900"/>
        </a:accent1>
        <a:accent2>
          <a:srgbClr val="336699"/>
        </a:accent2>
        <a:accent3>
          <a:srgbClr val="FFFFFF"/>
        </a:accent3>
        <a:accent4>
          <a:srgbClr val="002A56"/>
        </a:accent4>
        <a:accent5>
          <a:srgbClr val="FFCAAA"/>
        </a:accent5>
        <a:accent6>
          <a:srgbClr val="2D5C8A"/>
        </a:accent6>
        <a:hlink>
          <a:srgbClr val="336699"/>
        </a:hlink>
        <a:folHlink>
          <a:srgbClr val="33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oemie_ncsr 14">
        <a:dk1>
          <a:srgbClr val="000099"/>
        </a:dk1>
        <a:lt1>
          <a:srgbClr val="FFFFFF"/>
        </a:lt1>
        <a:dk2>
          <a:srgbClr val="003399"/>
        </a:dk2>
        <a:lt2>
          <a:srgbClr val="808080"/>
        </a:lt2>
        <a:accent1>
          <a:srgbClr val="FF9900"/>
        </a:accent1>
        <a:accent2>
          <a:srgbClr val="336699"/>
        </a:accent2>
        <a:accent3>
          <a:srgbClr val="FFFFFF"/>
        </a:accent3>
        <a:accent4>
          <a:srgbClr val="000082"/>
        </a:accent4>
        <a:accent5>
          <a:srgbClr val="FFCAAA"/>
        </a:accent5>
        <a:accent6>
          <a:srgbClr val="2D5C8A"/>
        </a:accent6>
        <a:hlink>
          <a:srgbClr val="336699"/>
        </a:hlink>
        <a:folHlink>
          <a:srgbClr val="3366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IIT-Demokritos</Template>
  <TotalTime>1489</TotalTime>
  <Words>1339</Words>
  <Application>Microsoft Office PowerPoint</Application>
  <PresentationFormat>On-screen Show (4:3)</PresentationFormat>
  <Paragraphs>275</Paragraphs>
  <Slides>20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IIT-Demokritos</vt:lpstr>
      <vt:lpstr>TkRibbon: Windows Ribbons for Tk</vt:lpstr>
      <vt:lpstr>Overview</vt:lpstr>
      <vt:lpstr>The Windows Ribbon Framework</vt:lpstr>
      <vt:lpstr>Ribbon UI components</vt:lpstr>
      <vt:lpstr>Ribbons and Applications</vt:lpstr>
      <vt:lpstr>TkRibbon: Ribbons for Tk</vt:lpstr>
      <vt:lpstr>Creating a Ribbon in Tk Ribbon</vt:lpstr>
      <vt:lpstr>Writing the XAML Markup (1)</vt:lpstr>
      <vt:lpstr>Writing the XAML Markup (2)</vt:lpstr>
      <vt:lpstr>Compiling the XML into a DLL</vt:lpstr>
      <vt:lpstr>Creating the widget (1)</vt:lpstr>
      <vt:lpstr>Creating the widget (2)</vt:lpstr>
      <vt:lpstr>The result: A Ribbon inside Tk</vt:lpstr>
      <vt:lpstr>Interacting with a Ribbon</vt:lpstr>
      <vt:lpstr>The widget callback (1)</vt:lpstr>
      <vt:lpstr>The widget callback (2)</vt:lpstr>
      <vt:lpstr>Virtual events</vt:lpstr>
      <vt:lpstr>Widget subcommand</vt:lpstr>
      <vt:lpstr>Conclusions – Future work</vt:lpstr>
      <vt:lpstr>Slide 20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Itcl and TclOO</dc:title>
  <dc:creator>George</dc:creator>
  <cp:lastModifiedBy>George</cp:lastModifiedBy>
  <cp:revision>287</cp:revision>
  <dcterms:created xsi:type="dcterms:W3CDTF">2006-08-16T00:00:00Z</dcterms:created>
  <dcterms:modified xsi:type="dcterms:W3CDTF">2010-10-13T18:49:00Z</dcterms:modified>
</cp:coreProperties>
</file>