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sldIdLst>
    <p:sldId id="256" r:id="rId2"/>
    <p:sldId id="319" r:id="rId3"/>
    <p:sldId id="320" r:id="rId4"/>
    <p:sldId id="321" r:id="rId5"/>
    <p:sldId id="322" r:id="rId6"/>
    <p:sldId id="323" r:id="rId7"/>
    <p:sldId id="324" r:id="rId8"/>
    <p:sldId id="325" r:id="rId9"/>
    <p:sldId id="326" r:id="rId10"/>
    <p:sldId id="327" r:id="rId11"/>
    <p:sldId id="338" r:id="rId12"/>
    <p:sldId id="328" r:id="rId13"/>
    <p:sldId id="329" r:id="rId14"/>
    <p:sldId id="330" r:id="rId15"/>
    <p:sldId id="331" r:id="rId16"/>
    <p:sldId id="332" r:id="rId17"/>
    <p:sldId id="333" r:id="rId18"/>
    <p:sldId id="334" r:id="rId19"/>
    <p:sldId id="335" r:id="rId20"/>
    <p:sldId id="336" r:id="rId21"/>
    <p:sldId id="337" r:id="rId22"/>
    <p:sldId id="31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5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D6F1F1-83DC-4F6F-A35E-B5F3471F3C60}" type="datetimeFigureOut">
              <a:rPr lang="el-GR" smtClean="0"/>
              <a:pPr/>
              <a:t>14/10/2010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16358-5275-48FB-B59D-0B4941651C99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/>
          <p:cNvSpPr>
            <a:spLocks noChangeShapeType="1"/>
          </p:cNvSpPr>
          <p:nvPr/>
        </p:nvSpPr>
        <p:spPr bwMode="auto">
          <a:xfrm flipH="1">
            <a:off x="304800" y="2362200"/>
            <a:ext cx="8534400" cy="0"/>
          </a:xfrm>
          <a:prstGeom prst="line">
            <a:avLst/>
          </a:prstGeom>
          <a:noFill/>
          <a:ln w="9525">
            <a:solidFill>
              <a:srgbClr val="3366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5" name="Line 11"/>
          <p:cNvSpPr>
            <a:spLocks noChangeShapeType="1"/>
          </p:cNvSpPr>
          <p:nvPr/>
        </p:nvSpPr>
        <p:spPr bwMode="auto">
          <a:xfrm>
            <a:off x="4267200" y="2209800"/>
            <a:ext cx="0" cy="2209800"/>
          </a:xfrm>
          <a:prstGeom prst="line">
            <a:avLst/>
          </a:prstGeom>
          <a:noFill/>
          <a:ln w="9525">
            <a:solidFill>
              <a:srgbClr val="3366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6" name="Line 12"/>
          <p:cNvSpPr>
            <a:spLocks noChangeShapeType="1"/>
          </p:cNvSpPr>
          <p:nvPr/>
        </p:nvSpPr>
        <p:spPr bwMode="auto">
          <a:xfrm>
            <a:off x="539750" y="990600"/>
            <a:ext cx="0" cy="2133600"/>
          </a:xfrm>
          <a:prstGeom prst="line">
            <a:avLst/>
          </a:prstGeom>
          <a:noFill/>
          <a:ln w="9525">
            <a:solidFill>
              <a:srgbClr val="3366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7" name="Rectangle 49"/>
          <p:cNvSpPr>
            <a:spLocks noChangeArrowheads="1"/>
          </p:cNvSpPr>
          <p:nvPr/>
        </p:nvSpPr>
        <p:spPr bwMode="auto">
          <a:xfrm>
            <a:off x="0" y="5486400"/>
            <a:ext cx="9144000" cy="304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8" name="Text Box 51"/>
          <p:cNvSpPr txBox="1">
            <a:spLocks noChangeArrowheads="1"/>
          </p:cNvSpPr>
          <p:nvPr/>
        </p:nvSpPr>
        <p:spPr bwMode="auto">
          <a:xfrm>
            <a:off x="1619250" y="5516563"/>
            <a:ext cx="65806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i="1" dirty="0" smtClean="0">
                <a:solidFill>
                  <a:srgbClr val="4D4D4D"/>
                </a:solidFill>
              </a:rPr>
              <a:t>Institute of Informatics</a:t>
            </a:r>
            <a:r>
              <a:rPr lang="el-GR" sz="1400" i="1" dirty="0" smtClean="0">
                <a:solidFill>
                  <a:srgbClr val="4D4D4D"/>
                </a:solidFill>
              </a:rPr>
              <a:t> </a:t>
            </a:r>
            <a:r>
              <a:rPr lang="el-GR" sz="1400" i="1" dirty="0">
                <a:solidFill>
                  <a:srgbClr val="4D4D4D"/>
                </a:solidFill>
              </a:rPr>
              <a:t>&amp; </a:t>
            </a:r>
            <a:r>
              <a:rPr lang="en-US" sz="1400" i="1" dirty="0" smtClean="0">
                <a:solidFill>
                  <a:srgbClr val="4D4D4D"/>
                </a:solidFill>
              </a:rPr>
              <a:t>Telecommunications</a:t>
            </a:r>
            <a:r>
              <a:rPr lang="el-GR" sz="1400" i="1" dirty="0" smtClean="0">
                <a:solidFill>
                  <a:srgbClr val="4D4D4D"/>
                </a:solidFill>
              </a:rPr>
              <a:t> </a:t>
            </a:r>
            <a:r>
              <a:rPr lang="el-GR" sz="1400" i="1" dirty="0">
                <a:solidFill>
                  <a:srgbClr val="4D4D4D"/>
                </a:solidFill>
              </a:rPr>
              <a:t>– </a:t>
            </a:r>
            <a:r>
              <a:rPr lang="en-US" sz="1400" i="1" dirty="0" smtClean="0">
                <a:solidFill>
                  <a:srgbClr val="4D4D4D"/>
                </a:solidFill>
              </a:rPr>
              <a:t>NCSR</a:t>
            </a:r>
            <a:r>
              <a:rPr lang="el-GR" sz="1400" i="1" dirty="0" smtClean="0">
                <a:solidFill>
                  <a:srgbClr val="4D4D4D"/>
                </a:solidFill>
              </a:rPr>
              <a:t> </a:t>
            </a:r>
            <a:r>
              <a:rPr lang="en-US" sz="1400" i="1" dirty="0" smtClean="0">
                <a:solidFill>
                  <a:srgbClr val="4D4D4D"/>
                </a:solidFill>
              </a:rPr>
              <a:t>“Demokritos”</a:t>
            </a:r>
            <a:endParaRPr lang="it-IT" sz="1400" i="1" dirty="0">
              <a:solidFill>
                <a:srgbClr val="4D4D4D"/>
              </a:solidFill>
            </a:endParaRPr>
          </a:p>
        </p:txBody>
      </p:sp>
      <p:pic>
        <p:nvPicPr>
          <p:cNvPr id="9" name="Picture 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5084763"/>
            <a:ext cx="1025525" cy="1023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990600"/>
            <a:ext cx="8078787" cy="1371600"/>
          </a:xfrm>
        </p:spPr>
        <p:txBody>
          <a:bodyPr anchor="t"/>
          <a:lstStyle>
            <a:lvl1pPr>
              <a:defRPr sz="2400"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67200" y="2438400"/>
            <a:ext cx="4495800" cy="1566863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Rectangle 4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05800" y="6248400"/>
            <a:ext cx="685800" cy="228600"/>
          </a:xfrm>
        </p:spPr>
        <p:txBody>
          <a:bodyPr/>
          <a:lstStyle>
            <a:lvl1pPr algn="r">
              <a:defRPr>
                <a:solidFill>
                  <a:srgbClr val="666666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15 Oct 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TkGecko</a:t>
            </a:r>
            <a:r>
              <a:rPr lang="en-US" dirty="0" smtClean="0"/>
              <a:t>: Another Attempt of an HTML Renderer for </a:t>
            </a:r>
            <a:r>
              <a:rPr lang="en-US" dirty="0" err="1" smtClean="0"/>
              <a:t>Tk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76200"/>
            <a:ext cx="215265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76200"/>
            <a:ext cx="630555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15 Oct 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TkGecko</a:t>
            </a:r>
            <a:r>
              <a:rPr lang="en-US" dirty="0" smtClean="0"/>
              <a:t>: Another Attempt of an HTML Renderer for </a:t>
            </a:r>
            <a:r>
              <a:rPr lang="en-US" dirty="0" err="1" smtClean="0"/>
              <a:t>Tk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15 Oct 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b="1" dirty="0" err="1" smtClean="0"/>
              <a:t>TkGecko</a:t>
            </a:r>
            <a:r>
              <a:rPr lang="en-US" b="1" dirty="0" smtClean="0"/>
              <a:t>: Another Attempt of an HTML Renderer for </a:t>
            </a:r>
            <a:r>
              <a:rPr lang="en-US" b="1" dirty="0" err="1" smtClean="0"/>
              <a:t>Tk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lang="en-US" sz="1400" i="1" kern="120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6F15528-21DE-4FAA-801E-634DDDAF4B2B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15 Oct 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TkGecko</a:t>
            </a:r>
            <a:r>
              <a:rPr lang="en-US" dirty="0" smtClean="0"/>
              <a:t>: Another Attempt of an HTML Renderer for </a:t>
            </a:r>
            <a:r>
              <a:rPr lang="en-US" dirty="0" err="1" smtClean="0"/>
              <a:t>Tk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15 Oct 2010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TkGecko</a:t>
            </a:r>
            <a:r>
              <a:rPr lang="en-US" dirty="0" smtClean="0"/>
              <a:t>: Another Attempt of an HTML Renderer for </a:t>
            </a:r>
            <a:r>
              <a:rPr lang="en-US" dirty="0" err="1" smtClean="0"/>
              <a:t>Tk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15 Oct 2010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TkGecko</a:t>
            </a:r>
            <a:r>
              <a:rPr lang="en-US" dirty="0" smtClean="0"/>
              <a:t>: Another Attempt of an HTML Renderer for </a:t>
            </a:r>
            <a:r>
              <a:rPr lang="en-US" dirty="0" err="1" smtClean="0"/>
              <a:t>Tk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15 Oct 2010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TkGecko</a:t>
            </a:r>
            <a:r>
              <a:rPr lang="en-US" dirty="0" smtClean="0"/>
              <a:t>: Another Attempt of an HTML Renderer for </a:t>
            </a:r>
            <a:r>
              <a:rPr lang="en-US" dirty="0" err="1" smtClean="0"/>
              <a:t>Tk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15 Oct 2010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TkGecko</a:t>
            </a:r>
            <a:r>
              <a:rPr lang="en-US" dirty="0" smtClean="0"/>
              <a:t>: Another Attempt of an HTML Renderer for </a:t>
            </a:r>
            <a:r>
              <a:rPr lang="en-US" dirty="0" err="1" smtClean="0"/>
              <a:t>Tk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15 Oct 2010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TkGecko</a:t>
            </a:r>
            <a:r>
              <a:rPr lang="en-US" dirty="0" smtClean="0"/>
              <a:t>: Another Attempt of an HTML Renderer for </a:t>
            </a:r>
            <a:r>
              <a:rPr lang="en-US" dirty="0" err="1" smtClean="0"/>
              <a:t>Tk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l-G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15 Oct 2010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TkGecko</a:t>
            </a:r>
            <a:r>
              <a:rPr lang="en-US" dirty="0" smtClean="0"/>
              <a:t>: Another Attempt of an HTML Renderer for </a:t>
            </a:r>
            <a:r>
              <a:rPr lang="en-US" dirty="0" err="1" smtClean="0"/>
              <a:t>Tk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6" name="Rectangle 46"/>
          <p:cNvSpPr>
            <a:spLocks noChangeArrowheads="1"/>
          </p:cNvSpPr>
          <p:nvPr/>
        </p:nvSpPr>
        <p:spPr bwMode="auto">
          <a:xfrm>
            <a:off x="0" y="6296025"/>
            <a:ext cx="9144000" cy="304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5165" name="Rectangle 45"/>
          <p:cNvSpPr>
            <a:spLocks noChangeArrowheads="1"/>
          </p:cNvSpPr>
          <p:nvPr/>
        </p:nvSpPr>
        <p:spPr bwMode="auto">
          <a:xfrm>
            <a:off x="0" y="838200"/>
            <a:ext cx="9144000" cy="304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76200"/>
            <a:ext cx="8164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Fare </a:t>
            </a:r>
            <a:r>
              <a:rPr lang="en-US" dirty="0" err="1" smtClean="0"/>
              <a:t>clic</a:t>
            </a:r>
            <a:r>
              <a:rPr lang="en-US" dirty="0" smtClean="0"/>
              <a:t> per </a:t>
            </a:r>
            <a:r>
              <a:rPr lang="en-US" dirty="0" err="1" smtClean="0"/>
              <a:t>modificare</a:t>
            </a:r>
            <a:r>
              <a:rPr lang="en-US" dirty="0" smtClean="0"/>
              <a:t> lo stile del </a:t>
            </a:r>
            <a:r>
              <a:rPr lang="en-US" dirty="0" err="1" smtClean="0"/>
              <a:t>titolo</a:t>
            </a:r>
            <a:endParaRPr lang="en-US" dirty="0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86600" y="6308725"/>
            <a:ext cx="13287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1">
                <a:solidFill>
                  <a:srgbClr val="4D4D4D"/>
                </a:solidFill>
              </a:defRPr>
            </a:lvl1pPr>
          </a:lstStyle>
          <a:p>
            <a:r>
              <a:rPr lang="en-US" dirty="0" smtClean="0"/>
              <a:t>15 Oct 2010</a:t>
            </a: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775" y="6308725"/>
            <a:ext cx="6892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1">
                <a:solidFill>
                  <a:srgbClr val="4D4D4D"/>
                </a:solidFill>
              </a:defRPr>
            </a:lvl1pPr>
          </a:lstStyle>
          <a:p>
            <a:r>
              <a:rPr lang="en-US" b="1" dirty="0" err="1" smtClean="0"/>
              <a:t>TkGecko</a:t>
            </a:r>
            <a:r>
              <a:rPr lang="en-US" b="1" dirty="0" smtClean="0"/>
              <a:t>: Another Attempt of an HTML Renderer for </a:t>
            </a:r>
            <a:r>
              <a:rPr lang="en-US" b="1" dirty="0" err="1" smtClean="0"/>
              <a:t>Tk</a:t>
            </a:r>
            <a:endParaRPr lang="en-US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300788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US" sz="1400" i="1" kern="120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6F15528-21DE-4FAA-801E-634DDDAF4B2B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5152" name="Line 32"/>
          <p:cNvSpPr>
            <a:spLocks noChangeShapeType="1"/>
          </p:cNvSpPr>
          <p:nvPr/>
        </p:nvSpPr>
        <p:spPr bwMode="auto">
          <a:xfrm flipH="1">
            <a:off x="76200" y="838200"/>
            <a:ext cx="8915400" cy="0"/>
          </a:xfrm>
          <a:prstGeom prst="line">
            <a:avLst/>
          </a:prstGeom>
          <a:noFill/>
          <a:ln w="9525">
            <a:solidFill>
              <a:srgbClr val="3366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pic>
        <p:nvPicPr>
          <p:cNvPr id="1034" name="Picture 5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438" y="80963"/>
            <a:ext cx="647700" cy="646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ü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TkGecko</a:t>
            </a:r>
            <a:r>
              <a:rPr lang="en-US" dirty="0" smtClean="0"/>
              <a:t>: Another Attempt for an HTML Renderer for </a:t>
            </a:r>
            <a:r>
              <a:rPr lang="en-US" dirty="0" err="1" smtClean="0"/>
              <a:t>Tk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2438400"/>
            <a:ext cx="4876800" cy="2438400"/>
          </a:xfrm>
        </p:spPr>
        <p:txBody>
          <a:bodyPr rIns="0"/>
          <a:lstStyle/>
          <a:p>
            <a:r>
              <a:rPr lang="en-US" sz="2000" b="1" dirty="0" smtClean="0"/>
              <a:t>Georgios Petasis</a:t>
            </a:r>
          </a:p>
          <a:p>
            <a:endParaRPr lang="en-US" sz="1200" dirty="0" smtClean="0"/>
          </a:p>
          <a:p>
            <a:r>
              <a:rPr lang="en-GB" sz="1400" dirty="0" smtClean="0"/>
              <a:t>Software and Knowledge Engineering Laboratory,</a:t>
            </a:r>
            <a:br>
              <a:rPr lang="en-GB" sz="1400" dirty="0" smtClean="0"/>
            </a:br>
            <a:r>
              <a:rPr lang="en-GB" sz="1400" dirty="0" smtClean="0"/>
              <a:t>Institute of Informatics and Telecommunications,</a:t>
            </a:r>
            <a:br>
              <a:rPr lang="en-GB" sz="1400" dirty="0" smtClean="0"/>
            </a:br>
            <a:r>
              <a:rPr lang="en-GB" sz="1400" dirty="0" smtClean="0"/>
              <a:t>National Centre for Scientific Research “Demokritos”,</a:t>
            </a:r>
            <a:br>
              <a:rPr lang="en-GB" sz="1400" dirty="0" smtClean="0"/>
            </a:br>
            <a:r>
              <a:rPr lang="en-GB" sz="1400" dirty="0" smtClean="0"/>
              <a:t>Athens, Greece</a:t>
            </a:r>
            <a:br>
              <a:rPr lang="en-GB" sz="1400" dirty="0" smtClean="0"/>
            </a:br>
            <a:r>
              <a:rPr lang="en-GB" sz="1400" dirty="0" smtClean="0"/>
              <a:t>petasis@iit.demokritos.gr</a:t>
            </a:r>
            <a:endParaRPr lang="el-G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Using </a:t>
            </a:r>
            <a:r>
              <a:rPr lang="en-GB" dirty="0" err="1" smtClean="0"/>
              <a:t>TkGecko</a:t>
            </a:r>
            <a:r>
              <a:rPr lang="en-GB" dirty="0" smtClean="0"/>
              <a:t>: an example (1)</a:t>
            </a:r>
            <a:endParaRPr lang="el-GR" dirty="0"/>
          </a:p>
        </p:txBody>
      </p:sp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</p:nvPr>
        </p:nvGraphicFramePr>
        <p:xfrm>
          <a:off x="152400" y="3657600"/>
          <a:ext cx="6629400" cy="2560320"/>
        </p:xfrm>
        <a:graphic>
          <a:graphicData uri="http://schemas.openxmlformats.org/drawingml/2006/table">
            <a:tbl>
              <a:tblPr/>
              <a:tblGrid>
                <a:gridCol w="6629400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package </a:t>
                      </a:r>
                      <a:r>
                        <a:rPr lang="en-GB" sz="1400" dirty="0">
                          <a:latin typeface="Courier New"/>
                          <a:ea typeface="Calibri"/>
                          <a:cs typeface="Times New Roman"/>
                        </a:rPr>
                        <a:t>require </a:t>
                      </a:r>
                      <a:r>
                        <a:rPr lang="en-GB" sz="1400" dirty="0" err="1">
                          <a:latin typeface="Courier New"/>
                          <a:ea typeface="Calibri"/>
                          <a:cs typeface="Times New Roman"/>
                        </a:rPr>
                        <a:t>Tk</a:t>
                      </a:r>
                      <a:endParaRPr lang="el-G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package </a:t>
                      </a:r>
                      <a:r>
                        <a:rPr lang="en-GB" sz="1400" dirty="0">
                          <a:latin typeface="Courier New"/>
                          <a:ea typeface="Calibri"/>
                          <a:cs typeface="Times New Roman"/>
                        </a:rPr>
                        <a:t>require </a:t>
                      </a:r>
                      <a:r>
                        <a:rPr lang="en-GB" sz="1400" dirty="0" err="1">
                          <a:latin typeface="Courier New"/>
                          <a:ea typeface="Calibri"/>
                          <a:cs typeface="Times New Roman"/>
                        </a:rPr>
                        <a:t>tkgecko</a:t>
                      </a:r>
                      <a:endParaRPr lang="el-G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set </a:t>
                      </a:r>
                      <a:r>
                        <a:rPr lang="en-GB" sz="1400" dirty="0">
                          <a:latin typeface="Courier New"/>
                          <a:ea typeface="Calibri"/>
                          <a:cs typeface="Times New Roman"/>
                        </a:rPr>
                        <a:t>paths {</a:t>
                      </a:r>
                      <a:endParaRPr lang="el-G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ourier New"/>
                          <a:ea typeface="Calibri"/>
                          <a:cs typeface="Times New Roman"/>
                        </a:rPr>
                        <a:t>  {C:\Program Files (x86)\Mozilla Firefox\xpcom.dll}</a:t>
                      </a:r>
                      <a:endParaRPr lang="el-G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ourier New"/>
                          <a:ea typeface="Calibri"/>
                          <a:cs typeface="Times New Roman"/>
                        </a:rPr>
                        <a:t>  {C:\Program Files\Mozilla Firefox\xpcom.dll}</a:t>
                      </a:r>
                      <a:endParaRPr lang="el-G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ourier New"/>
                          <a:ea typeface="Calibri"/>
                          <a:cs typeface="Times New Roman"/>
                        </a:rPr>
                        <a:t>  /</a:t>
                      </a:r>
                      <a:r>
                        <a:rPr lang="en-GB" sz="1400" dirty="0" err="1">
                          <a:latin typeface="Courier New"/>
                          <a:ea typeface="Calibri"/>
                          <a:cs typeface="Times New Roman"/>
                        </a:rPr>
                        <a:t>usr</a:t>
                      </a:r>
                      <a:r>
                        <a:rPr lang="en-GB" sz="1400" dirty="0">
                          <a:latin typeface="Courier New"/>
                          <a:ea typeface="Calibri"/>
                          <a:cs typeface="Times New Roman"/>
                        </a:rPr>
                        <a:t>/lib64/xulrunner-</a:t>
                      </a:r>
                      <a:r>
                        <a:rPr lang="en-GB" sz="14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1.9.1</a:t>
                      </a:r>
                      <a:r>
                        <a:rPr lang="en-GB" sz="1400" dirty="0">
                          <a:latin typeface="Courier New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GB" sz="1400" dirty="0" err="1">
                          <a:latin typeface="Courier New"/>
                          <a:ea typeface="Calibri"/>
                          <a:cs typeface="Times New Roman"/>
                        </a:rPr>
                        <a:t>libxpcom.so</a:t>
                      </a:r>
                      <a:endParaRPr lang="el-G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ourier New"/>
                          <a:ea typeface="Calibri"/>
                          <a:cs typeface="Times New Roman"/>
                        </a:rPr>
                        <a:t>  /</a:t>
                      </a:r>
                      <a:r>
                        <a:rPr lang="en-GB" sz="1400" dirty="0" err="1">
                          <a:latin typeface="Courier New"/>
                          <a:ea typeface="Calibri"/>
                          <a:cs typeface="Times New Roman"/>
                        </a:rPr>
                        <a:t>usr</a:t>
                      </a:r>
                      <a:r>
                        <a:rPr lang="en-GB" sz="1400" dirty="0">
                          <a:latin typeface="Courier New"/>
                          <a:ea typeface="Calibri"/>
                          <a:cs typeface="Times New Roman"/>
                        </a:rPr>
                        <a:t>/lib64/xulrunner-sdk-</a:t>
                      </a:r>
                      <a:r>
                        <a:rPr lang="en-GB" sz="14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1.9.1</a:t>
                      </a:r>
                      <a:r>
                        <a:rPr lang="en-GB" sz="1400" dirty="0">
                          <a:latin typeface="Courier New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GB" sz="1400" dirty="0" err="1">
                          <a:latin typeface="Courier New"/>
                          <a:ea typeface="Calibri"/>
                          <a:cs typeface="Times New Roman"/>
                        </a:rPr>
                        <a:t>sdk</a:t>
                      </a:r>
                      <a:r>
                        <a:rPr lang="en-GB" sz="1400" dirty="0">
                          <a:latin typeface="Courier New"/>
                          <a:ea typeface="Calibri"/>
                          <a:cs typeface="Times New Roman"/>
                        </a:rPr>
                        <a:t>/lib/</a:t>
                      </a:r>
                      <a:r>
                        <a:rPr lang="en-GB" sz="1400" dirty="0" err="1">
                          <a:latin typeface="Courier New"/>
                          <a:ea typeface="Calibri"/>
                          <a:cs typeface="Times New Roman"/>
                        </a:rPr>
                        <a:t>libxpcom.so</a:t>
                      </a:r>
                      <a:endParaRPr lang="el-G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ourier New"/>
                          <a:ea typeface="Calibri"/>
                          <a:cs typeface="Times New Roman"/>
                        </a:rPr>
                        <a:t>  /</a:t>
                      </a:r>
                      <a:r>
                        <a:rPr lang="en-GB" sz="1400" dirty="0" err="1">
                          <a:latin typeface="Courier New"/>
                          <a:ea typeface="Calibri"/>
                          <a:cs typeface="Times New Roman"/>
                        </a:rPr>
                        <a:t>usr</a:t>
                      </a:r>
                      <a:r>
                        <a:rPr lang="en-GB" sz="1400" dirty="0">
                          <a:latin typeface="Courier New"/>
                          <a:ea typeface="Calibri"/>
                          <a:cs typeface="Times New Roman"/>
                        </a:rPr>
                        <a:t>/lib/xulrunner-</a:t>
                      </a:r>
                      <a:r>
                        <a:rPr lang="en-GB" sz="14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1.9.1</a:t>
                      </a:r>
                      <a:r>
                        <a:rPr lang="en-GB" sz="1400" dirty="0">
                          <a:latin typeface="Courier New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GB" sz="1400" dirty="0" err="1">
                          <a:latin typeface="Courier New"/>
                          <a:ea typeface="Calibri"/>
                          <a:cs typeface="Times New Roman"/>
                        </a:rPr>
                        <a:t>libxpcom.so</a:t>
                      </a:r>
                      <a:endParaRPr lang="el-G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ourier New"/>
                          <a:ea typeface="Calibri"/>
                          <a:cs typeface="Times New Roman"/>
                        </a:rPr>
                        <a:t>  /</a:t>
                      </a:r>
                      <a:r>
                        <a:rPr lang="en-GB" sz="1400" dirty="0" err="1">
                          <a:latin typeface="Courier New"/>
                          <a:ea typeface="Calibri"/>
                          <a:cs typeface="Times New Roman"/>
                        </a:rPr>
                        <a:t>usr</a:t>
                      </a:r>
                      <a:r>
                        <a:rPr lang="en-GB" sz="1400" dirty="0">
                          <a:latin typeface="Courier New"/>
                          <a:ea typeface="Calibri"/>
                          <a:cs typeface="Times New Roman"/>
                        </a:rPr>
                        <a:t>/lib/xulrunner-sdk-</a:t>
                      </a:r>
                      <a:r>
                        <a:rPr lang="en-GB" sz="14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1.9.1</a:t>
                      </a:r>
                      <a:r>
                        <a:rPr lang="en-GB" sz="1400" dirty="0">
                          <a:latin typeface="Courier New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GB" sz="1400" dirty="0" err="1">
                          <a:latin typeface="Courier New"/>
                          <a:ea typeface="Calibri"/>
                          <a:cs typeface="Times New Roman"/>
                        </a:rPr>
                        <a:t>sdk</a:t>
                      </a:r>
                      <a:r>
                        <a:rPr lang="en-GB" sz="1400" dirty="0">
                          <a:latin typeface="Courier New"/>
                          <a:ea typeface="Calibri"/>
                          <a:cs typeface="Times New Roman"/>
                        </a:rPr>
                        <a:t>/lib/</a:t>
                      </a:r>
                      <a:r>
                        <a:rPr lang="en-GB" sz="1400" dirty="0" err="1">
                          <a:latin typeface="Courier New"/>
                          <a:ea typeface="Calibri"/>
                          <a:cs typeface="Times New Roman"/>
                        </a:rPr>
                        <a:t>libxpcom.so</a:t>
                      </a:r>
                      <a:endParaRPr lang="el-G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ourier New"/>
                          <a:ea typeface="Calibri"/>
                          <a:cs typeface="Times New Roman"/>
                        </a:rPr>
                        <a:t>}</a:t>
                      </a:r>
                      <a:endParaRPr lang="el-G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set </a:t>
                      </a:r>
                      <a:r>
                        <a:rPr lang="en-GB" sz="1400" dirty="0" err="1">
                          <a:latin typeface="Courier New"/>
                          <a:ea typeface="Calibri"/>
                          <a:cs typeface="Times New Roman"/>
                        </a:rPr>
                        <a:t>xpcom</a:t>
                      </a:r>
                      <a:r>
                        <a:rPr lang="en-GB" sz="1400" dirty="0">
                          <a:latin typeface="Courier New"/>
                          <a:ea typeface="Calibri"/>
                          <a:cs typeface="Times New Roman"/>
                        </a:rPr>
                        <a:t> [</a:t>
                      </a:r>
                      <a:r>
                        <a:rPr lang="en-GB" sz="1400" dirty="0" err="1">
                          <a:latin typeface="Courier New"/>
                          <a:ea typeface="Calibri"/>
                          <a:cs typeface="Times New Roman"/>
                        </a:rPr>
                        <a:t>tkgecko</a:t>
                      </a:r>
                      <a:r>
                        <a:rPr lang="en-GB" sz="1400" dirty="0">
                          <a:latin typeface="Courier New"/>
                          <a:ea typeface="Calibri"/>
                          <a:cs typeface="Times New Roman"/>
                        </a:rPr>
                        <a:t>::</a:t>
                      </a:r>
                      <a:r>
                        <a:rPr lang="en-GB" sz="1400" dirty="0" err="1">
                          <a:latin typeface="Courier New"/>
                          <a:ea typeface="Calibri"/>
                          <a:cs typeface="Times New Roman"/>
                        </a:rPr>
                        <a:t>initializeXPCOM</a:t>
                      </a:r>
                      <a:r>
                        <a:rPr lang="en-GB" sz="1400" dirty="0">
                          <a:latin typeface="Courier New"/>
                          <a:ea typeface="Calibri"/>
                          <a:cs typeface="Times New Roman"/>
                        </a:rPr>
                        <a:t> {*}</a:t>
                      </a:r>
                      <a:r>
                        <a:rPr lang="en-GB" sz="14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$paths</a:t>
                      </a:r>
                      <a:r>
                        <a:rPr lang="en-GB" sz="1400" dirty="0">
                          <a:latin typeface="Courier New"/>
                          <a:ea typeface="Calibri"/>
                          <a:cs typeface="Times New Roman"/>
                        </a:rPr>
                        <a:t>]</a:t>
                      </a:r>
                      <a:endParaRPr lang="el-G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puts </a:t>
                      </a:r>
                      <a:r>
                        <a:rPr lang="en-GB" sz="14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"XPCOM library: $</a:t>
                      </a:r>
                      <a:r>
                        <a:rPr lang="en-GB" sz="1400" dirty="0" err="1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xpcom</a:t>
                      </a:r>
                      <a:r>
                        <a:rPr lang="en-GB" sz="14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"</a:t>
                      </a:r>
                      <a:endParaRPr lang="el-G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TkGecko: Another Attempt of an HTML Renderer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10</a:t>
            </a:fld>
            <a:endParaRPr lang="el-GR" dirty="0"/>
          </a:p>
        </p:txBody>
      </p:sp>
      <p:grpSp>
        <p:nvGrpSpPr>
          <p:cNvPr id="1027" name="Group 3"/>
          <p:cNvGrpSpPr>
            <a:grpSpLocks noChangeAspect="1"/>
          </p:cNvGrpSpPr>
          <p:nvPr/>
        </p:nvGrpSpPr>
        <p:grpSpPr bwMode="auto">
          <a:xfrm>
            <a:off x="5486400" y="1295400"/>
            <a:ext cx="3444875" cy="2324100"/>
            <a:chOff x="4670" y="1440"/>
            <a:chExt cx="5425" cy="3660"/>
          </a:xfrm>
        </p:grpSpPr>
        <p:sp>
          <p:nvSpPr>
            <p:cNvPr id="1028" name="AutoShape 4"/>
            <p:cNvSpPr>
              <a:spLocks noChangeAspect="1" noChangeArrowheads="1"/>
            </p:cNvSpPr>
            <p:nvPr/>
          </p:nvSpPr>
          <p:spPr bwMode="auto">
            <a:xfrm>
              <a:off x="4670" y="1440"/>
              <a:ext cx="5425" cy="366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29" name="AutoShape 5"/>
            <p:cNvSpPr>
              <a:spLocks noChangeArrowheads="1"/>
            </p:cNvSpPr>
            <p:nvPr/>
          </p:nvSpPr>
          <p:spPr bwMode="auto">
            <a:xfrm>
              <a:off x="4670" y="1440"/>
              <a:ext cx="5425" cy="3660"/>
            </a:xfrm>
            <a:prstGeom prst="roundRect">
              <a:avLst>
                <a:gd name="adj" fmla="val 6407"/>
              </a:avLst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4860" y="1485"/>
              <a:ext cx="14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rgbClr val="E36C0A"/>
                  </a:solidFill>
                  <a:effectLst/>
                  <a:latin typeface="Calibri" pitchFamily="34" charset="0"/>
                  <a:cs typeface="Arial" pitchFamily="34" charset="0"/>
                </a:rPr>
                <a:t>CODE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1" name="AutoShape 7"/>
            <p:cNvSpPr>
              <a:spLocks noChangeArrowheads="1"/>
            </p:cNvSpPr>
            <p:nvPr/>
          </p:nvSpPr>
          <p:spPr bwMode="auto">
            <a:xfrm>
              <a:off x="5130" y="1967"/>
              <a:ext cx="4535" cy="45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E36C0A"/>
              </a:solidFill>
              <a:round/>
              <a:headEnd/>
              <a:tailEnd/>
            </a:ln>
          </p:spPr>
          <p:txBody>
            <a:bodyPr vert="horz" wrap="square" lIns="91440" tIns="0" rIns="9144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err="1" smtClean="0">
                  <a:ln>
                    <a:noFill/>
                  </a:ln>
                  <a:solidFill>
                    <a:srgbClr val="984806"/>
                  </a:solidFill>
                  <a:effectLst/>
                  <a:latin typeface="Calibri" pitchFamily="34" charset="0"/>
                  <a:cs typeface="Arial" pitchFamily="34" charset="0"/>
                </a:rPr>
                <a:t>Initialise</a:t>
              </a: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rgbClr val="984806"/>
                  </a:solidFill>
                  <a:effectLst/>
                  <a:latin typeface="Calibri" pitchFamily="34" charset="0"/>
                  <a:cs typeface="Arial" pitchFamily="34" charset="0"/>
                </a:rPr>
                <a:t> XPCOM/XUL</a:t>
              </a:r>
              <a:endParaRPr kumimoji="0" lang="el-G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2" name="AutoShape 8"/>
            <p:cNvSpPr>
              <a:spLocks noChangeArrowheads="1"/>
            </p:cNvSpPr>
            <p:nvPr/>
          </p:nvSpPr>
          <p:spPr bwMode="auto">
            <a:xfrm>
              <a:off x="5130" y="3080"/>
              <a:ext cx="4535" cy="45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E36C0A"/>
              </a:solidFill>
              <a:round/>
              <a:headEnd/>
              <a:tailEnd/>
            </a:ln>
          </p:spPr>
          <p:txBody>
            <a:bodyPr vert="horz" wrap="square" lIns="91440" tIns="0" rIns="9144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rgbClr val="984806"/>
                  </a:solidFill>
                  <a:effectLst/>
                  <a:latin typeface="Calibri" pitchFamily="34" charset="0"/>
                  <a:cs typeface="Arial" pitchFamily="34" charset="0"/>
                </a:rPr>
                <a:t>Create a </a:t>
              </a:r>
              <a:r>
                <a:rPr kumimoji="0" lang="en-US" b="1" i="0" u="none" strike="noStrike" cap="none" normalizeH="0" baseline="0" dirty="0" err="1" smtClean="0">
                  <a:ln>
                    <a:noFill/>
                  </a:ln>
                  <a:solidFill>
                    <a:srgbClr val="984806"/>
                  </a:solidFill>
                  <a:effectLst/>
                  <a:latin typeface="Calibri" pitchFamily="34" charset="0"/>
                  <a:cs typeface="Arial" pitchFamily="34" charset="0"/>
                </a:rPr>
                <a:t>TkGecko</a:t>
              </a: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rgbClr val="984806"/>
                  </a:solidFill>
                  <a:effectLst/>
                  <a:latin typeface="Calibri" pitchFamily="34" charset="0"/>
                  <a:cs typeface="Arial" pitchFamily="34" charset="0"/>
                </a:rPr>
                <a:t> widget</a:t>
              </a:r>
              <a:endParaRPr kumimoji="0" lang="el-G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3" name="AutoShape 9"/>
            <p:cNvSpPr>
              <a:spLocks noChangeArrowheads="1"/>
            </p:cNvSpPr>
            <p:nvPr/>
          </p:nvSpPr>
          <p:spPr bwMode="auto">
            <a:xfrm>
              <a:off x="5130" y="4194"/>
              <a:ext cx="4535" cy="45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E36C0A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dirty="0" smtClean="0">
                  <a:ln>
                    <a:noFill/>
                  </a:ln>
                  <a:solidFill>
                    <a:srgbClr val="984806"/>
                  </a:solidFill>
                  <a:effectLst/>
                  <a:latin typeface="Calibri" pitchFamily="34" charset="0"/>
                  <a:cs typeface="Arial" pitchFamily="34" charset="0"/>
                </a:rPr>
                <a:t>Register Virtual Events Callbacks</a:t>
              </a:r>
              <a:endParaRPr kumimoji="0" lang="el-GR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4" name="AutoShape 10"/>
            <p:cNvSpPr>
              <a:spLocks noChangeArrowheads="1"/>
            </p:cNvSpPr>
            <p:nvPr/>
          </p:nvSpPr>
          <p:spPr bwMode="auto">
            <a:xfrm flipV="1">
              <a:off x="7170" y="2637"/>
              <a:ext cx="454" cy="22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8000"/>
                </a:gs>
                <a:gs pos="100000">
                  <a:srgbClr val="33CC33"/>
                </a:gs>
              </a:gsLst>
              <a:lin ang="5400000" scaled="1"/>
            </a:gra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35" name="AutoShape 11"/>
            <p:cNvSpPr>
              <a:spLocks noChangeArrowheads="1"/>
            </p:cNvSpPr>
            <p:nvPr/>
          </p:nvSpPr>
          <p:spPr bwMode="auto">
            <a:xfrm flipV="1">
              <a:off x="7170" y="3751"/>
              <a:ext cx="454" cy="22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8000"/>
                </a:gs>
                <a:gs pos="100000">
                  <a:srgbClr val="33CC33"/>
                </a:gs>
              </a:gsLst>
              <a:lin ang="5400000" scaled="1"/>
            </a:gra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Using </a:t>
            </a:r>
            <a:r>
              <a:rPr lang="en-GB" dirty="0" err="1" smtClean="0"/>
              <a:t>TkGecko</a:t>
            </a:r>
            <a:r>
              <a:rPr lang="en-GB" dirty="0" smtClean="0"/>
              <a:t>: an example </a:t>
            </a:r>
            <a:r>
              <a:rPr lang="en-GB" dirty="0" smtClean="0"/>
              <a:t>(2)</a:t>
            </a:r>
            <a:endParaRPr lang="el-GR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90169" y="1295400"/>
          <a:ext cx="8763662" cy="3840480"/>
        </p:xfrm>
        <a:graphic>
          <a:graphicData uri="http://schemas.openxmlformats.org/drawingml/2006/table">
            <a:tbl>
              <a:tblPr/>
              <a:tblGrid>
                <a:gridCol w="8763662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set</a:t>
                      </a:r>
                      <a:r>
                        <a:rPr lang="en-GB" sz="1800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800" dirty="0" err="1">
                          <a:latin typeface="Courier New"/>
                          <a:ea typeface="Calibri"/>
                          <a:cs typeface="Times New Roman"/>
                        </a:rPr>
                        <a:t>xuldir</a:t>
                      </a:r>
                      <a:r>
                        <a:rPr lang="en-GB" sz="1800" dirty="0">
                          <a:latin typeface="Courier New"/>
                          <a:ea typeface="Calibri"/>
                          <a:cs typeface="Times New Roman"/>
                        </a:rPr>
                        <a:t> [</a:t>
                      </a:r>
                      <a:r>
                        <a:rPr lang="en-GB" sz="18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file </a:t>
                      </a:r>
                      <a:r>
                        <a:rPr lang="en-GB" sz="1800" dirty="0" err="1">
                          <a:latin typeface="Courier New"/>
                          <a:ea typeface="Calibri"/>
                          <a:cs typeface="Times New Roman"/>
                        </a:rPr>
                        <a:t>nativename</a:t>
                      </a:r>
                      <a:r>
                        <a:rPr lang="en-GB" sz="1800" dirty="0">
                          <a:latin typeface="Courier New"/>
                          <a:ea typeface="Calibri"/>
                          <a:cs typeface="Times New Roman"/>
                        </a:rPr>
                        <a:t> [</a:t>
                      </a:r>
                      <a:r>
                        <a:rPr lang="en-GB" sz="18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file </a:t>
                      </a:r>
                      <a:r>
                        <a:rPr lang="en-GB" sz="1800" dirty="0" err="1">
                          <a:latin typeface="Courier New"/>
                          <a:ea typeface="Calibri"/>
                          <a:cs typeface="Times New Roman"/>
                        </a:rPr>
                        <a:t>dirname</a:t>
                      </a:r>
                      <a:r>
                        <a:rPr lang="en-GB" sz="1800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8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$</a:t>
                      </a:r>
                      <a:r>
                        <a:rPr lang="en-GB" sz="1800" dirty="0" err="1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xpcom</a:t>
                      </a:r>
                      <a:r>
                        <a:rPr lang="en-GB" sz="1800" dirty="0">
                          <a:latin typeface="Courier New"/>
                          <a:ea typeface="Calibri"/>
                          <a:cs typeface="Times New Roman"/>
                        </a:rPr>
                        <a:t>]]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set</a:t>
                      </a:r>
                      <a:r>
                        <a:rPr lang="en-GB" sz="1800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800" dirty="0" err="1">
                          <a:latin typeface="Courier New"/>
                          <a:ea typeface="Calibri"/>
                          <a:cs typeface="Times New Roman"/>
                        </a:rPr>
                        <a:t>appdir</a:t>
                      </a:r>
                      <a:r>
                        <a:rPr lang="en-GB" sz="1800" dirty="0">
                          <a:latin typeface="Courier New"/>
                          <a:ea typeface="Calibri"/>
                          <a:cs typeface="Times New Roman"/>
                        </a:rPr>
                        <a:t> {} ;</a:t>
                      </a:r>
                      <a:r>
                        <a:rPr lang="en-GB" sz="18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# Same as </a:t>
                      </a:r>
                      <a:r>
                        <a:rPr lang="en-GB" sz="1800" dirty="0" err="1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xuldir</a:t>
                      </a:r>
                      <a:r>
                        <a:rPr lang="en-GB" sz="18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...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set</a:t>
                      </a:r>
                      <a:r>
                        <a:rPr lang="en-GB" sz="1800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800" dirty="0" err="1">
                          <a:latin typeface="Courier New"/>
                          <a:ea typeface="Calibri"/>
                          <a:cs typeface="Times New Roman"/>
                        </a:rPr>
                        <a:t>profiledir</a:t>
                      </a:r>
                      <a:r>
                        <a:rPr lang="en-GB" sz="1800" dirty="0">
                          <a:latin typeface="Courier New"/>
                          <a:ea typeface="Calibri"/>
                          <a:cs typeface="Times New Roman"/>
                        </a:rPr>
                        <a:t> [</a:t>
                      </a:r>
                      <a:r>
                        <a:rPr lang="en-GB" sz="18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file</a:t>
                      </a:r>
                      <a:r>
                        <a:rPr lang="en-GB" sz="1800" dirty="0">
                          <a:latin typeface="Courier New"/>
                          <a:ea typeface="Calibri"/>
                          <a:cs typeface="Times New Roman"/>
                        </a:rPr>
                        <a:t> native [</a:t>
                      </a:r>
                      <a:r>
                        <a:rPr lang="en-GB" sz="18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file</a:t>
                      </a:r>
                      <a:r>
                        <a:rPr lang="en-GB" sz="1800" dirty="0">
                          <a:latin typeface="Courier New"/>
                          <a:ea typeface="Calibri"/>
                          <a:cs typeface="Times New Roman"/>
                        </a:rPr>
                        <a:t> normalize ~/.</a:t>
                      </a:r>
                      <a:r>
                        <a:rPr lang="en-GB" sz="1800" dirty="0" err="1">
                          <a:latin typeface="Courier New"/>
                          <a:ea typeface="Calibri"/>
                          <a:cs typeface="Times New Roman"/>
                        </a:rPr>
                        <a:t>tkgecko</a:t>
                      </a:r>
                      <a:r>
                        <a:rPr lang="en-GB" sz="1800" dirty="0">
                          <a:latin typeface="Courier New"/>
                          <a:ea typeface="Calibri"/>
                          <a:cs typeface="Times New Roman"/>
                        </a:rPr>
                        <a:t>]]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GB" sz="1800" b="1" dirty="0" smtClean="0">
                        <a:solidFill>
                          <a:srgbClr val="804040"/>
                        </a:solidFill>
                        <a:latin typeface="Courier New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puts</a:t>
                      </a:r>
                      <a:r>
                        <a:rPr lang="en-GB" sz="1800" dirty="0" smtClean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8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"XUL directory:     $</a:t>
                      </a:r>
                      <a:r>
                        <a:rPr lang="en-GB" sz="1800" dirty="0" err="1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xuldir</a:t>
                      </a:r>
                      <a:r>
                        <a:rPr lang="en-GB" sz="18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"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puts</a:t>
                      </a:r>
                      <a:r>
                        <a:rPr lang="en-GB" sz="1800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8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"APP directory:     $</a:t>
                      </a:r>
                      <a:r>
                        <a:rPr lang="en-GB" sz="1800" dirty="0" err="1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appdir</a:t>
                      </a:r>
                      <a:r>
                        <a:rPr lang="en-GB" sz="18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"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puts</a:t>
                      </a:r>
                      <a:r>
                        <a:rPr lang="en-GB" sz="1800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8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"Profile directory: $</a:t>
                      </a:r>
                      <a:r>
                        <a:rPr lang="en-GB" sz="1800" dirty="0" err="1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profiledir</a:t>
                      </a:r>
                      <a:r>
                        <a:rPr lang="en-GB" sz="18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"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GB" sz="1800" b="1" dirty="0" smtClean="0">
                        <a:solidFill>
                          <a:srgbClr val="804040"/>
                        </a:solidFill>
                        <a:latin typeface="Courier New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puts</a:t>
                      </a:r>
                      <a:r>
                        <a:rPr lang="en-GB" sz="1800" dirty="0" smtClean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8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"</a:t>
                      </a:r>
                      <a:r>
                        <a:rPr lang="en-GB" sz="1800" dirty="0" err="1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tkgecko</a:t>
                      </a:r>
                      <a:r>
                        <a:rPr lang="en-GB" sz="18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::</a:t>
                      </a:r>
                      <a:r>
                        <a:rPr lang="en-GB" sz="1800" dirty="0" err="1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initializeXUL</a:t>
                      </a:r>
                      <a:r>
                        <a:rPr lang="en-GB" sz="18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:\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  [</a:t>
                      </a:r>
                      <a:r>
                        <a:rPr lang="en-GB" sz="1800" b="1" dirty="0" err="1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tkgecko</a:t>
                      </a:r>
                      <a:r>
                        <a:rPr lang="en-GB" sz="1800" b="1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::</a:t>
                      </a:r>
                      <a:r>
                        <a:rPr lang="en-GB" sz="1800" b="1" dirty="0" err="1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initializeXUL</a:t>
                      </a:r>
                      <a:r>
                        <a:rPr lang="en-GB" sz="18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 $</a:t>
                      </a:r>
                      <a:r>
                        <a:rPr lang="en-GB" sz="1800" dirty="0" err="1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xuldir</a:t>
                      </a:r>
                      <a:r>
                        <a:rPr lang="en-GB" sz="18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 $</a:t>
                      </a:r>
                      <a:r>
                        <a:rPr lang="en-GB" sz="1800" dirty="0" err="1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appdir</a:t>
                      </a:r>
                      <a:r>
                        <a:rPr lang="en-GB" sz="18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 $</a:t>
                      </a:r>
                      <a:r>
                        <a:rPr lang="en-GB" sz="1800" dirty="0" err="1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profiledir</a:t>
                      </a:r>
                      <a:r>
                        <a:rPr lang="en-GB" sz="18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]"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GB" sz="1800" b="1" dirty="0" smtClean="0">
                        <a:solidFill>
                          <a:srgbClr val="804040"/>
                        </a:solidFill>
                        <a:latin typeface="Courier New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puts </a:t>
                      </a:r>
                      <a:r>
                        <a:rPr lang="en-GB" sz="1800" dirty="0">
                          <a:latin typeface="Courier New"/>
                          <a:ea typeface="Calibri"/>
                          <a:cs typeface="Times New Roman"/>
                        </a:rPr>
                        <a:t>=========================================================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puts </a:t>
                      </a:r>
                      <a:r>
                        <a:rPr lang="en-GB" sz="18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"             Initialisation completed!"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puts </a:t>
                      </a:r>
                      <a:r>
                        <a:rPr lang="en-GB" sz="1800" dirty="0">
                          <a:latin typeface="Courier New"/>
                          <a:ea typeface="Calibri"/>
                          <a:cs typeface="Times New Roman"/>
                        </a:rPr>
                        <a:t>=========================================================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1505" marR="715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TkGecko: Another Attempt of an HTML Renderer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11</a:t>
            </a:fld>
            <a:endParaRPr lang="el-G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TkGecko</a:t>
            </a:r>
            <a:r>
              <a:rPr lang="en-GB" dirty="0" smtClean="0"/>
              <a:t>: creating a widget</a:t>
            </a:r>
            <a:endParaRPr lang="el-GR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90500" y="1295400"/>
          <a:ext cx="8763000" cy="4114800"/>
        </p:xfrm>
        <a:graphic>
          <a:graphicData uri="http://schemas.openxmlformats.org/drawingml/2006/table">
            <a:tbl>
              <a:tblPr/>
              <a:tblGrid>
                <a:gridCol w="8763000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set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URI https://developer.mozilla.org/en-US/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grid [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ttk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::</a:t>
                      </a:r>
                      <a:r>
                        <a:rPr lang="en-US" sz="1800" b="1" dirty="0">
                          <a:solidFill>
                            <a:srgbClr val="2E8B57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button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.back    -</a:t>
                      </a:r>
                      <a:r>
                        <a:rPr lang="en-US" sz="1800" dirty="0">
                          <a:solidFill>
                            <a:srgbClr val="6A5ACD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text 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{ &lt; }    -</a:t>
                      </a:r>
                      <a:r>
                        <a:rPr lang="en-US" sz="1800" dirty="0">
                          <a:solidFill>
                            <a:srgbClr val="6A5ACD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command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onBack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] 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\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    [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ttk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::</a:t>
                      </a:r>
                      <a:r>
                        <a:rPr lang="en-US" sz="1800" b="1" dirty="0">
                          <a:solidFill>
                            <a:srgbClr val="2E8B57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button 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.forward –</a:t>
                      </a:r>
                      <a:r>
                        <a:rPr lang="en-US" sz="1800" dirty="0">
                          <a:solidFill>
                            <a:srgbClr val="6A5ACD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text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{ &gt; }    -</a:t>
                      </a:r>
                      <a:r>
                        <a:rPr lang="en-US" sz="1800" dirty="0">
                          <a:solidFill>
                            <a:srgbClr val="6A5ACD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command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onForward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] 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\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    [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ttk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::</a:t>
                      </a:r>
                      <a:r>
                        <a:rPr lang="en-US" sz="1800" b="1" dirty="0">
                          <a:solidFill>
                            <a:srgbClr val="2E8B57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button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.reload  -</a:t>
                      </a:r>
                      <a:r>
                        <a:rPr lang="en-US" sz="1800" dirty="0">
                          <a:solidFill>
                            <a:srgbClr val="6A5ACD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text 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{Reload} –</a:t>
                      </a:r>
                      <a:r>
                        <a:rPr lang="en-US" sz="1800" dirty="0">
                          <a:solidFill>
                            <a:srgbClr val="6A5ACD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command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onReload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] 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\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    [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ttk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::</a:t>
                      </a:r>
                      <a:r>
                        <a:rPr lang="en-US" sz="1800" b="1" dirty="0">
                          <a:solidFill>
                            <a:srgbClr val="2E8B57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entry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 .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uri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    -</a:t>
                      </a:r>
                      <a:r>
                        <a:rPr lang="en-US" sz="1800" dirty="0" err="1">
                          <a:solidFill>
                            <a:srgbClr val="6A5ACD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textvar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iable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URI] 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\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    [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ttk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::</a:t>
                      </a:r>
                      <a:r>
                        <a:rPr lang="en-US" sz="1800" b="1" dirty="0">
                          <a:solidFill>
                            <a:srgbClr val="2E8B57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button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.load    -</a:t>
                      </a:r>
                      <a:r>
                        <a:rPr lang="en-US" sz="1800" dirty="0">
                          <a:solidFill>
                            <a:srgbClr val="6A5ACD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text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{Load}   -</a:t>
                      </a:r>
                      <a:r>
                        <a:rPr lang="en-US" sz="1800" dirty="0">
                          <a:solidFill>
                            <a:srgbClr val="6A5ACD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command 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onLoad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] 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\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 -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padx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-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pady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-sticky 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snew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grid [</a:t>
                      </a:r>
                      <a:r>
                        <a:rPr lang="en-US" sz="1800" b="1" dirty="0" err="1">
                          <a:latin typeface="Courier New"/>
                          <a:ea typeface="Calibri"/>
                          <a:cs typeface="Times New Roman"/>
                        </a:rPr>
                        <a:t>tkgecko</a:t>
                      </a:r>
                      <a:r>
                        <a:rPr lang="en-US" sz="1800" b="1" dirty="0">
                          <a:latin typeface="Courier New"/>
                          <a:ea typeface="Calibri"/>
                          <a:cs typeface="Times New Roman"/>
                        </a:rPr>
                        <a:t>::browser .browser -width </a:t>
                      </a:r>
                      <a:r>
                        <a:rPr lang="en-US" sz="1800" b="1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800</a:t>
                      </a:r>
                      <a:r>
                        <a:rPr lang="en-US" sz="1800" b="1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dirty="0">
                          <a:solidFill>
                            <a:srgbClr val="FF000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\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ourier New"/>
                          <a:ea typeface="Calibri"/>
                          <a:cs typeface="Times New Roman"/>
                        </a:rPr>
                        <a:t>             -height </a:t>
                      </a:r>
                      <a:r>
                        <a:rPr lang="en-US" sz="1800" b="1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600 </a:t>
                      </a:r>
                      <a:r>
                        <a:rPr lang="en-US" sz="1800" b="1" dirty="0">
                          <a:latin typeface="Courier New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800" b="1" dirty="0" err="1">
                          <a:latin typeface="Courier New"/>
                          <a:ea typeface="Calibri"/>
                          <a:cs typeface="Times New Roman"/>
                        </a:rPr>
                        <a:t>highlightthickness</a:t>
                      </a:r>
                      <a:r>
                        <a:rPr lang="en-US" sz="1800" b="1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] 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\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columnspan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5 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-sticky 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snew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-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padx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2 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pady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2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grid [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ttk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::label .status -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textvariable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STATUS] - - -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\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    [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ttk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::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progressbar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.progress] 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\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 -sticky 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snew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-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padx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2 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pady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2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grid 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columnconfigure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. </a:t>
                      </a:r>
                      <a:r>
                        <a:rPr lang="en-US" sz="18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-weight </a:t>
                      </a:r>
                      <a:r>
                        <a:rPr lang="en-US" sz="18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1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grid 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rowconfigure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   . </a:t>
                      </a:r>
                      <a:r>
                        <a:rPr lang="en-US" sz="18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-weight </a:t>
                      </a:r>
                      <a:r>
                        <a:rPr lang="en-US" sz="18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1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TkGecko: Another Attempt of an HTML Renderer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12</a:t>
            </a:fld>
            <a:endParaRPr lang="el-G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TkGecko</a:t>
            </a:r>
            <a:r>
              <a:rPr lang="en-GB" dirty="0" smtClean="0"/>
              <a:t>: adding bindings</a:t>
            </a:r>
            <a:endParaRPr lang="el-GR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42901" y="1295400"/>
          <a:ext cx="8458199" cy="4876800"/>
        </p:xfrm>
        <a:graphic>
          <a:graphicData uri="http://schemas.openxmlformats.org/drawingml/2006/table">
            <a:tbl>
              <a:tblPr/>
              <a:tblGrid>
                <a:gridCol w="8458199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## </a:t>
                      </a:r>
                      <a:r>
                        <a:rPr lang="en-US" sz="16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Bindings: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 smtClean="0">
                          <a:latin typeface="Courier New"/>
                          <a:ea typeface="Calibri"/>
                          <a:cs typeface="Times New Roman"/>
                        </a:rPr>
                        <a:t>bind 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.browser &lt;&lt;</a:t>
                      </a:r>
                      <a:r>
                        <a:rPr lang="en-US" sz="1600" dirty="0" err="1">
                          <a:latin typeface="Courier New"/>
                          <a:ea typeface="Calibri"/>
                          <a:cs typeface="Times New Roman"/>
                        </a:rPr>
                        <a:t>OnStatusScriptChange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&gt;&gt; {</a:t>
                      </a:r>
                      <a:r>
                        <a:rPr lang="en-US" sz="16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set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::STATUS [</a:t>
                      </a:r>
                      <a:r>
                        <a:rPr lang="en-US" sz="1600" b="1" dirty="0" err="1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lindex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%d </a:t>
                      </a:r>
                      <a:r>
                        <a:rPr lang="en-US" sz="16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]}</a:t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bind .browser &lt;&lt;</a:t>
                      </a:r>
                      <a:r>
                        <a:rPr lang="en-US" sz="1600" dirty="0" err="1">
                          <a:latin typeface="Courier New"/>
                          <a:ea typeface="Calibri"/>
                          <a:cs typeface="Times New Roman"/>
                        </a:rPr>
                        <a:t>OnStatusLinkChange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&gt;&gt;   {</a:t>
                      </a:r>
                      <a:r>
                        <a:rPr lang="en-US" sz="16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set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::STATUS [</a:t>
                      </a:r>
                      <a:r>
                        <a:rPr lang="en-US" sz="1600" b="1" dirty="0" err="1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lindex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%d </a:t>
                      </a:r>
                      <a:r>
                        <a:rPr lang="en-US" sz="16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]}</a:t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bind .browser &lt;&lt;</a:t>
                      </a:r>
                      <a:r>
                        <a:rPr lang="en-US" sz="1600" dirty="0" err="1">
                          <a:latin typeface="Courier New"/>
                          <a:ea typeface="Calibri"/>
                          <a:cs typeface="Times New Roman"/>
                        </a:rPr>
                        <a:t>OnStatusChange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&gt;&gt;       {</a:t>
                      </a:r>
                      <a:r>
                        <a:rPr lang="en-US" sz="16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set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::STATUS [</a:t>
                      </a:r>
                      <a:r>
                        <a:rPr lang="en-US" sz="1600" b="1" dirty="0" err="1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lindex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%d </a:t>
                      </a:r>
                      <a:r>
                        <a:rPr lang="en-US" sz="16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]}</a:t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bind .browser &lt;&lt;</a:t>
                      </a:r>
                      <a:r>
                        <a:rPr lang="en-US" sz="1600" dirty="0" err="1">
                          <a:latin typeface="Courier New"/>
                          <a:ea typeface="Calibri"/>
                          <a:cs typeface="Times New Roman"/>
                        </a:rPr>
                        <a:t>OnSetTitle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&gt;&gt;           {wm  title  . [</a:t>
                      </a:r>
                      <a:r>
                        <a:rPr lang="en-US" sz="1600" b="1" dirty="0" err="1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lindex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%d </a:t>
                      </a:r>
                      <a:r>
                        <a:rPr lang="en-US" sz="16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]}</a:t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bind .browser &lt;&lt;</a:t>
                      </a:r>
                      <a:r>
                        <a:rPr lang="en-US" sz="1600" dirty="0" err="1">
                          <a:latin typeface="Courier New"/>
                          <a:ea typeface="Calibri"/>
                          <a:cs typeface="Times New Roman"/>
                        </a:rPr>
                        <a:t>OnProgressChange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&gt;&gt;     {</a:t>
                      </a:r>
                      <a:r>
                        <a:rPr lang="en-US" sz="1600" dirty="0" err="1">
                          <a:latin typeface="Courier New"/>
                          <a:ea typeface="Calibri"/>
                          <a:cs typeface="Times New Roman"/>
                        </a:rPr>
                        <a:t>onProgress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 {*}%d}</a:t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## </a:t>
                      </a:r>
                      <a:r>
                        <a:rPr lang="en-US" sz="16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Other virtual events...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# bind .browser &lt;&lt;</a:t>
                      </a:r>
                      <a:r>
                        <a:rPr lang="en-US" sz="1600" dirty="0" err="1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OnLocationChange</a:t>
                      </a:r>
                      <a:r>
                        <a:rPr lang="en-US" sz="16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&gt;&gt;     {}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# bind .browser &lt;&lt;</a:t>
                      </a:r>
                      <a:r>
                        <a:rPr lang="en-US" sz="1600" dirty="0" err="1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OnSetDimensions</a:t>
                      </a:r>
                      <a:r>
                        <a:rPr lang="en-US" sz="16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&gt;&gt;      {}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# bind .browser &lt;&lt;</a:t>
                      </a:r>
                      <a:r>
                        <a:rPr lang="en-US" sz="1600" dirty="0" err="1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OnStop</a:t>
                      </a:r>
                      <a:r>
                        <a:rPr lang="en-US" sz="16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&gt;&gt;               {}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# bind .browser &lt;&lt;</a:t>
                      </a:r>
                      <a:r>
                        <a:rPr lang="en-US" sz="1600" dirty="0" err="1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OnStateChange</a:t>
                      </a:r>
                      <a:r>
                        <a:rPr lang="en-US" sz="16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&gt;&gt;        {}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# bind .browser &lt;&lt;</a:t>
                      </a:r>
                      <a:r>
                        <a:rPr lang="en-US" sz="1600" dirty="0" err="1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OnFocusNextElement</a:t>
                      </a:r>
                      <a:r>
                        <a:rPr lang="en-US" sz="16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&gt;&gt;   {}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# bind .browser &lt;&lt;</a:t>
                      </a:r>
                      <a:r>
                        <a:rPr lang="en-US" sz="1600" dirty="0" err="1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OnFocusPrevElement</a:t>
                      </a:r>
                      <a:r>
                        <a:rPr lang="en-US" sz="16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&gt;&gt;   {}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# bind .browser &lt;&lt;</a:t>
                      </a:r>
                      <a:r>
                        <a:rPr lang="en-US" sz="1600" dirty="0" err="1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OnSetFocus</a:t>
                      </a:r>
                      <a:r>
                        <a:rPr lang="en-US" sz="16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&gt;&gt;           {}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# bind .browser &lt;&lt;</a:t>
                      </a:r>
                      <a:r>
                        <a:rPr lang="en-US" sz="1600" dirty="0" err="1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OnRemoveFocus</a:t>
                      </a:r>
                      <a:r>
                        <a:rPr lang="en-US" sz="16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&gt;&gt;        {}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# bind .browser &lt;&lt;</a:t>
                      </a:r>
                      <a:r>
                        <a:rPr lang="en-US" sz="1600" dirty="0" err="1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OnVisibilityChange</a:t>
                      </a:r>
                      <a:r>
                        <a:rPr lang="en-US" sz="16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&gt;&gt;   {}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# bind .browser &lt;&lt;</a:t>
                      </a:r>
                      <a:r>
                        <a:rPr lang="en-US" sz="1600" dirty="0" err="1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OnShowTooltip</a:t>
                      </a:r>
                      <a:r>
                        <a:rPr lang="en-US" sz="16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&gt;&gt;        {}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# bind .browser &lt;&lt;</a:t>
                      </a:r>
                      <a:r>
                        <a:rPr lang="en-US" sz="1600" dirty="0" err="1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OnHideTooltip</a:t>
                      </a:r>
                      <a:r>
                        <a:rPr lang="en-US" sz="16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&gt;&gt;        {}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 smtClean="0">
                          <a:latin typeface="Courier New"/>
                          <a:ea typeface="Calibri"/>
                          <a:cs typeface="Times New Roman"/>
                        </a:rPr>
                        <a:t>bind 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.browser &lt;&lt;</a:t>
                      </a:r>
                      <a:r>
                        <a:rPr lang="en-US" sz="1600" dirty="0" err="1">
                          <a:latin typeface="Courier New"/>
                          <a:ea typeface="Calibri"/>
                          <a:cs typeface="Times New Roman"/>
                        </a:rPr>
                        <a:t>OnDocumentLoadInit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&gt;&gt;     {</a:t>
                      </a:r>
                      <a:r>
                        <a:rPr lang="en-US" sz="1600" dirty="0" err="1">
                          <a:latin typeface="Courier New"/>
                          <a:ea typeface="Calibri"/>
                          <a:cs typeface="Times New Roman"/>
                        </a:rPr>
                        <a:t>onLoadInit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  {*}%d}</a:t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bind .browser &lt;&lt;</a:t>
                      </a:r>
                      <a:r>
                        <a:rPr lang="en-US" sz="1600" dirty="0" err="1">
                          <a:latin typeface="Courier New"/>
                          <a:ea typeface="Calibri"/>
                          <a:cs typeface="Times New Roman"/>
                        </a:rPr>
                        <a:t>OnDocumentLoadFinish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&gt;&gt;   {</a:t>
                      </a:r>
                      <a:r>
                        <a:rPr lang="en-US" sz="1600" dirty="0" err="1">
                          <a:latin typeface="Courier New"/>
                          <a:ea typeface="Calibri"/>
                          <a:cs typeface="Times New Roman"/>
                        </a:rPr>
                        <a:t>onLoadFinish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 {*}%d}</a:t>
                      </a:r>
                      <a:endParaRPr lang="el-G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TkGecko: Another Attempt of an HTML Renderer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13</a:t>
            </a:fld>
            <a:endParaRPr lang="el-G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Callbacks (1)</a:t>
            </a:r>
            <a:endParaRPr lang="el-GR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533400" y="1478280"/>
          <a:ext cx="8077200" cy="4389120"/>
        </p:xfrm>
        <a:graphic>
          <a:graphicData uri="http://schemas.openxmlformats.org/drawingml/2006/table">
            <a:tbl>
              <a:tblPr/>
              <a:tblGrid>
                <a:gridCol w="5486400"/>
                <a:gridCol w="2590800"/>
              </a:tblGrid>
              <a:tr h="42672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proc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600" dirty="0" err="1">
                          <a:latin typeface="Courier New"/>
                          <a:ea typeface="Calibri"/>
                          <a:cs typeface="Times New Roman"/>
                        </a:rPr>
                        <a:t>onLoadInit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 {</a:t>
                      </a:r>
                      <a:r>
                        <a:rPr lang="en-US" sz="1600" dirty="0" err="1">
                          <a:latin typeface="Courier New"/>
                          <a:ea typeface="Calibri"/>
                          <a:cs typeface="Times New Roman"/>
                        </a:rPr>
                        <a:t>args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} {</a:t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 </a:t>
                      </a:r>
                      <a:r>
                        <a:rPr lang="en-US" sz="16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puts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6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"&lt;&lt;</a:t>
                      </a:r>
                      <a:r>
                        <a:rPr lang="en-US" sz="1600" dirty="0" err="1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onLoadInit</a:t>
                      </a:r>
                      <a:r>
                        <a:rPr lang="en-US" sz="16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&gt;&gt;: $</a:t>
                      </a:r>
                      <a:r>
                        <a:rPr lang="en-US" sz="1600" dirty="0" err="1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args</a:t>
                      </a:r>
                      <a:r>
                        <a:rPr lang="en-US" sz="16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"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 .progress state !disabled</a:t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 .progress </a:t>
                      </a:r>
                      <a:r>
                        <a:rPr lang="en-US" sz="16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configure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-maximum </a:t>
                      </a:r>
                      <a:r>
                        <a:rPr lang="en-US" sz="16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100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-</a:t>
                      </a:r>
                      <a:r>
                        <a:rPr lang="en-US" sz="1600" dirty="0">
                          <a:solidFill>
                            <a:srgbClr val="6A5ACD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value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0</a:t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};</a:t>
                      </a:r>
                      <a:r>
                        <a:rPr lang="en-US" sz="16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# </a:t>
                      </a:r>
                      <a:r>
                        <a:rPr lang="en-US" sz="1600" dirty="0" err="1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onLoadInit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proc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600" dirty="0" err="1">
                          <a:latin typeface="Courier New"/>
                          <a:ea typeface="Calibri"/>
                          <a:cs typeface="Times New Roman"/>
                        </a:rPr>
                        <a:t>onLoadFinish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 {</a:t>
                      </a:r>
                      <a:r>
                        <a:rPr lang="en-US" sz="1600" dirty="0" err="1">
                          <a:latin typeface="Courier New"/>
                          <a:ea typeface="Calibri"/>
                          <a:cs typeface="Times New Roman"/>
                        </a:rPr>
                        <a:t>args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} {</a:t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 </a:t>
                      </a:r>
                      <a:r>
                        <a:rPr lang="en-US" sz="16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puts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6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"&lt;&lt;</a:t>
                      </a:r>
                      <a:r>
                        <a:rPr lang="en-US" sz="1600" dirty="0" err="1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onLoadFinish</a:t>
                      </a:r>
                      <a:r>
                        <a:rPr lang="en-US" sz="16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&gt;&gt;: $</a:t>
                      </a:r>
                      <a:r>
                        <a:rPr lang="en-US" sz="1600" dirty="0" err="1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args</a:t>
                      </a:r>
                      <a:r>
                        <a:rPr lang="en-US" sz="16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"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 .progress state disabled</a:t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 </a:t>
                      </a:r>
                      <a:r>
                        <a:rPr lang="en-US" sz="16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update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idle</a:t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 </a:t>
                      </a:r>
                      <a:r>
                        <a:rPr lang="en-US" sz="16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after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6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1000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{</a:t>
                      </a:r>
                      <a:r>
                        <a:rPr lang="en-US" sz="16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set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::STATUS {}}</a:t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 </a:t>
                      </a:r>
                      <a:r>
                        <a:rPr lang="en-US" sz="1600" dirty="0" err="1">
                          <a:latin typeface="Courier New"/>
                          <a:ea typeface="Calibri"/>
                          <a:cs typeface="Times New Roman"/>
                        </a:rPr>
                        <a:t>testDOM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};</a:t>
                      </a:r>
                      <a:r>
                        <a:rPr lang="en-US" sz="16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# </a:t>
                      </a:r>
                      <a:r>
                        <a:rPr lang="en-US" sz="1600" dirty="0" err="1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onLoadFinish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b="1" dirty="0" smtClean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proc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600" dirty="0" err="1">
                          <a:latin typeface="Courier New"/>
                          <a:ea typeface="Calibri"/>
                          <a:cs typeface="Times New Roman"/>
                        </a:rPr>
                        <a:t>onLoad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 {} {</a:t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 .browser navigate </a:t>
                      </a:r>
                      <a:r>
                        <a:rPr lang="en-US" sz="16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$::URI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  </a:t>
                      </a:r>
                      <a:r>
                        <a:rPr lang="en-US" sz="1600" dirty="0" err="1">
                          <a:latin typeface="Courier New"/>
                          <a:ea typeface="Calibri"/>
                          <a:cs typeface="Times New Roman"/>
                        </a:rPr>
                        <a:t>onNewPage</a:t>
                      </a: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Courier New"/>
                          <a:ea typeface="Calibri"/>
                          <a:cs typeface="Times New Roman"/>
                        </a:rPr>
                        <a:t>};</a:t>
                      </a:r>
                      <a:r>
                        <a:rPr lang="en-US" sz="16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# </a:t>
                      </a:r>
                      <a:r>
                        <a:rPr lang="en-US" sz="1600" dirty="0" err="1" smtClean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onLoad</a:t>
                      </a:r>
                      <a:endParaRPr lang="el-G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79" marR="400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proc</a:t>
                      </a:r>
                      <a:r>
                        <a:rPr lang="en-US" sz="1600" dirty="0" smtClean="0">
                          <a:latin typeface="Courier New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600" dirty="0" err="1" smtClean="0">
                          <a:latin typeface="Courier New"/>
                          <a:ea typeface="Calibri"/>
                          <a:cs typeface="Times New Roman"/>
                        </a:rPr>
                        <a:t>onBack</a:t>
                      </a:r>
                      <a:r>
                        <a:rPr lang="en-US" sz="1600" dirty="0" smtClean="0">
                          <a:latin typeface="Courier New"/>
                          <a:ea typeface="Calibri"/>
                          <a:cs typeface="Times New Roman"/>
                        </a:rPr>
                        <a:t> {} {</a:t>
                      </a:r>
                      <a:br>
                        <a:rPr lang="en-US" sz="1600" dirty="0" smtClean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 smtClean="0">
                          <a:latin typeface="Courier New"/>
                          <a:ea typeface="Calibri"/>
                          <a:cs typeface="Times New Roman"/>
                        </a:rPr>
                        <a:t>  .browser back</a:t>
                      </a:r>
                      <a:br>
                        <a:rPr lang="en-US" sz="1600" dirty="0" smtClean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 smtClean="0">
                          <a:latin typeface="Courier New"/>
                          <a:ea typeface="Calibri"/>
                          <a:cs typeface="Times New Roman"/>
                        </a:rPr>
                        <a:t>};</a:t>
                      </a:r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# </a:t>
                      </a:r>
                      <a:r>
                        <a:rPr lang="en-US" sz="1600" dirty="0" err="1" smtClean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onBack</a:t>
                      </a:r>
                      <a:r>
                        <a:rPr lang="en-US" sz="1600" dirty="0" smtClean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dirty="0" smtClean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 smtClean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dirty="0" smtClean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b="1" dirty="0" smtClean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proc</a:t>
                      </a:r>
                      <a:r>
                        <a:rPr lang="en-US" sz="1600" dirty="0" smtClean="0">
                          <a:latin typeface="Courier New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600" dirty="0" err="1" smtClean="0">
                          <a:latin typeface="Courier New"/>
                          <a:ea typeface="Calibri"/>
                          <a:cs typeface="Times New Roman"/>
                        </a:rPr>
                        <a:t>onForward</a:t>
                      </a:r>
                      <a:r>
                        <a:rPr lang="en-US" sz="1600" dirty="0" smtClean="0">
                          <a:latin typeface="Courier New"/>
                          <a:ea typeface="Calibri"/>
                          <a:cs typeface="Times New Roman"/>
                        </a:rPr>
                        <a:t> {} {</a:t>
                      </a:r>
                      <a:br>
                        <a:rPr lang="en-US" sz="1600" dirty="0" smtClean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 smtClean="0">
                          <a:latin typeface="Courier New"/>
                          <a:ea typeface="Calibri"/>
                          <a:cs typeface="Times New Roman"/>
                        </a:rPr>
                        <a:t>  .browser forward</a:t>
                      </a:r>
                      <a:br>
                        <a:rPr lang="en-US" sz="1600" dirty="0" smtClean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 smtClean="0">
                          <a:latin typeface="Courier New"/>
                          <a:ea typeface="Calibri"/>
                          <a:cs typeface="Times New Roman"/>
                        </a:rPr>
                        <a:t>};</a:t>
                      </a:r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# </a:t>
                      </a:r>
                      <a:r>
                        <a:rPr lang="en-US" sz="1600" dirty="0" err="1" smtClean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onForward</a:t>
                      </a:r>
                      <a:endParaRPr lang="en-US" sz="1600" dirty="0" smtClean="0">
                        <a:solidFill>
                          <a:srgbClr val="0000FF"/>
                        </a:solidFill>
                        <a:latin typeface="Courier New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US" sz="1600" dirty="0" smtClean="0">
                        <a:solidFill>
                          <a:srgbClr val="0000FF"/>
                        </a:solidFill>
                        <a:latin typeface="Courier New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proc</a:t>
                      </a:r>
                      <a:r>
                        <a:rPr lang="en-US" sz="1600" dirty="0" smtClean="0">
                          <a:latin typeface="Courier New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600" dirty="0" err="1" smtClean="0">
                          <a:latin typeface="Courier New"/>
                          <a:ea typeface="Calibri"/>
                          <a:cs typeface="Times New Roman"/>
                        </a:rPr>
                        <a:t>onReload</a:t>
                      </a:r>
                      <a:r>
                        <a:rPr lang="en-US" sz="1600" dirty="0" smtClean="0">
                          <a:latin typeface="Courier New"/>
                          <a:ea typeface="Calibri"/>
                          <a:cs typeface="Times New Roman"/>
                        </a:rPr>
                        <a:t> {} {</a:t>
                      </a:r>
                      <a:br>
                        <a:rPr lang="en-US" sz="1600" dirty="0" smtClean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 smtClean="0">
                          <a:latin typeface="Courier New"/>
                          <a:ea typeface="Calibri"/>
                          <a:cs typeface="Times New Roman"/>
                        </a:rPr>
                        <a:t>  .browser reload</a:t>
                      </a:r>
                      <a:br>
                        <a:rPr lang="en-US" sz="1600" dirty="0" smtClean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 smtClean="0">
                          <a:latin typeface="Courier New"/>
                          <a:ea typeface="Calibri"/>
                          <a:cs typeface="Times New Roman"/>
                        </a:rPr>
                        <a:t>  </a:t>
                      </a:r>
                      <a:r>
                        <a:rPr lang="en-US" sz="1600" dirty="0" err="1" smtClean="0">
                          <a:latin typeface="Courier New"/>
                          <a:ea typeface="Calibri"/>
                          <a:cs typeface="Times New Roman"/>
                        </a:rPr>
                        <a:t>onNewPage</a:t>
                      </a:r>
                      <a:r>
                        <a:rPr lang="en-US" sz="1600" dirty="0" smtClean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dirty="0" smtClean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600" dirty="0" smtClean="0">
                          <a:latin typeface="Courier New"/>
                          <a:ea typeface="Calibri"/>
                          <a:cs typeface="Times New Roman"/>
                        </a:rPr>
                        <a:t>};</a:t>
                      </a:r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# </a:t>
                      </a:r>
                      <a:r>
                        <a:rPr lang="en-US" sz="1600" dirty="0" err="1" smtClean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onReload</a:t>
                      </a:r>
                      <a:endParaRPr lang="el-G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79" marR="400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TkGecko: Another Attempt of an HTML Renderer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14</a:t>
            </a:fld>
            <a:endParaRPr lang="el-G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Callbacks (2)</a:t>
            </a:r>
            <a:endParaRPr lang="el-GR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04800" y="1295400"/>
          <a:ext cx="8534400" cy="4800600"/>
        </p:xfrm>
        <a:graphic>
          <a:graphicData uri="http://schemas.openxmlformats.org/drawingml/2006/table">
            <a:tbl>
              <a:tblPr/>
              <a:tblGrid>
                <a:gridCol w="8534400"/>
              </a:tblGrid>
              <a:tr h="48006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proc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onNewPage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{} {</a:t>
                      </a:r>
                      <a:b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  </a:t>
                      </a:r>
                      <a:r>
                        <a:rPr lang="en-US" sz="18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if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 {[.browser 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can_go_back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]} {</a:t>
                      </a:r>
                      <a:b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    .back state !disabled} </a:t>
                      </a:r>
                      <a:r>
                        <a:rPr lang="en-US" sz="18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else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 {.back state disabled}</a:t>
                      </a:r>
                      <a:b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  </a:t>
                      </a:r>
                      <a:r>
                        <a:rPr lang="en-US" sz="18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if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 {[.browser 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can_go_forward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]} {</a:t>
                      </a:r>
                      <a:b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    .forward state !disabled} </a:t>
                      </a:r>
                      <a:r>
                        <a:rPr lang="en-US" sz="18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else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 {.forward state disabled}</a:t>
                      </a:r>
                      <a:b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};</a:t>
                      </a:r>
                      <a:r>
                        <a:rPr lang="en-US" sz="18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# </a:t>
                      </a:r>
                      <a:r>
                        <a:rPr lang="en-US" sz="1800" dirty="0" err="1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onNewPage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proc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onProgress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{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uri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curUriProgress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   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maxUriProgress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                     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curTotalProgress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maxTotalProgress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} {</a:t>
                      </a:r>
                      <a:b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8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  # puts "$</a:t>
                      </a:r>
                      <a:r>
                        <a:rPr lang="en-US" sz="1800" dirty="0" err="1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curTotalProgress</a:t>
                      </a:r>
                      <a:r>
                        <a:rPr lang="en-US" sz="18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 $</a:t>
                      </a:r>
                      <a:r>
                        <a:rPr lang="en-US" sz="1800" dirty="0" err="1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maxTotalProgress</a:t>
                      </a:r>
                      <a:r>
                        <a:rPr lang="en-US" sz="18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"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  </a:t>
                      </a:r>
                      <a:r>
                        <a:rPr lang="en-US" sz="18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set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curTotalProgress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[</a:t>
                      </a:r>
                      <a:r>
                        <a:rPr lang="en-US" sz="1800" b="1" dirty="0" err="1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expr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 {abs(</a:t>
                      </a:r>
                      <a:r>
                        <a:rPr lang="en-US" sz="18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$</a:t>
                      </a:r>
                      <a:r>
                        <a:rPr lang="en-US" sz="1800" dirty="0" err="1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curTotalProgress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)}]</a:t>
                      </a:r>
                      <a:b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  </a:t>
                      </a:r>
                      <a:r>
                        <a:rPr lang="en-US" sz="18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set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800" dirty="0" err="1">
                          <a:latin typeface="Courier New"/>
                          <a:ea typeface="Calibri"/>
                          <a:cs typeface="Times New Roman"/>
                        </a:rPr>
                        <a:t>maxTotalProgress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[</a:t>
                      </a:r>
                      <a:r>
                        <a:rPr lang="en-US" sz="1800" b="1" dirty="0" err="1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expr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 {abs(</a:t>
                      </a:r>
                      <a:r>
                        <a:rPr lang="en-US" sz="18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$</a:t>
                      </a:r>
                      <a:r>
                        <a:rPr lang="en-US" sz="1800" dirty="0" err="1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maxTotalProgress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)}]</a:t>
                      </a:r>
                      <a:b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  </a:t>
                      </a:r>
                      <a:r>
                        <a:rPr lang="en-US" sz="18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if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 {</a:t>
                      </a:r>
                      <a:r>
                        <a:rPr lang="en-US" sz="18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$</a:t>
                      </a:r>
                      <a:r>
                        <a:rPr lang="en-US" sz="1800" dirty="0" err="1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maxTotalProgress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 &gt;= </a:t>
                      </a:r>
                      <a:r>
                        <a:rPr lang="en-US" sz="18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$</a:t>
                      </a:r>
                      <a:r>
                        <a:rPr lang="en-US" sz="1800" dirty="0" err="1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curTotalProgress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} {</a:t>
                      </a:r>
                      <a:b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    .progress </a:t>
                      </a:r>
                      <a:r>
                        <a:rPr lang="en-US" sz="18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configure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 -maximum </a:t>
                      </a:r>
                      <a:r>
                        <a:rPr lang="en-US" sz="18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$</a:t>
                      </a:r>
                      <a:r>
                        <a:rPr lang="en-US" sz="1800" dirty="0" err="1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maxTotalProgress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\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                        -</a:t>
                      </a:r>
                      <a:r>
                        <a:rPr lang="en-US" sz="1800" dirty="0">
                          <a:solidFill>
                            <a:srgbClr val="6A5ACD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value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8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$</a:t>
                      </a:r>
                      <a:r>
                        <a:rPr lang="en-US" sz="1800" dirty="0" err="1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curTotalProgres</a:t>
                      </a:r>
                      <a:r>
                        <a:rPr lang="en-US" sz="1800" kern="1200" dirty="0" err="1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  }</a:t>
                      </a:r>
                      <a:b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</a:br>
                      <a:r>
                        <a:rPr lang="en-US" sz="1800" dirty="0">
                          <a:latin typeface="Courier New"/>
                          <a:ea typeface="Calibri"/>
                          <a:cs typeface="Times New Roman"/>
                        </a:rPr>
                        <a:t>};</a:t>
                      </a:r>
                      <a:r>
                        <a:rPr lang="en-US" sz="18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# </a:t>
                      </a:r>
                      <a:r>
                        <a:rPr lang="en-US" sz="1800" dirty="0" err="1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onProgress</a:t>
                      </a:r>
                      <a:endParaRPr lang="el-G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79" marR="400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TkGecko: Another Attempt of an HTML Renderer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15</a:t>
            </a:fld>
            <a:endParaRPr lang="el-G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TkGecko: Another Attempt of an HTML Renderer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16</a:t>
            </a:fld>
            <a:endParaRPr lang="el-GR" dirty="0"/>
          </a:p>
        </p:txBody>
      </p:sp>
      <p:pic>
        <p:nvPicPr>
          <p:cNvPr id="7" name="Picture 6" descr="C:\Users\George\Pictures\ZScreen Images\Mozilla_Developer_Network-2010092918393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4207" y="961276"/>
            <a:ext cx="4915587" cy="5363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TkGecko</a:t>
            </a:r>
            <a:r>
              <a:rPr lang="en-US" dirty="0" smtClean="0"/>
              <a:t> widget subcommands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 smtClean="0"/>
              <a:t>pathname</a:t>
            </a:r>
            <a:r>
              <a:rPr lang="en-GB" dirty="0" smtClean="0"/>
              <a:t> </a:t>
            </a:r>
            <a:r>
              <a:rPr lang="en-GB" b="1" dirty="0" err="1" smtClean="0"/>
              <a:t>focus_activate</a:t>
            </a:r>
            <a:endParaRPr lang="en-GB" b="1" dirty="0" smtClean="0"/>
          </a:p>
          <a:p>
            <a:r>
              <a:rPr lang="en-GB" i="1" dirty="0" smtClean="0"/>
              <a:t>pathname</a:t>
            </a:r>
            <a:r>
              <a:rPr lang="en-GB" dirty="0" smtClean="0"/>
              <a:t> </a:t>
            </a:r>
            <a:r>
              <a:rPr lang="en-GB" b="1" dirty="0" err="1" smtClean="0"/>
              <a:t>focus_deactivate</a:t>
            </a:r>
            <a:endParaRPr lang="en-GB" b="1" dirty="0" smtClean="0"/>
          </a:p>
          <a:p>
            <a:r>
              <a:rPr lang="en-GB" i="1" dirty="0" smtClean="0"/>
              <a:t>pathname</a:t>
            </a:r>
            <a:r>
              <a:rPr lang="en-GB" dirty="0" smtClean="0"/>
              <a:t> </a:t>
            </a:r>
            <a:r>
              <a:rPr lang="en-GB" b="1" dirty="0" smtClean="0"/>
              <a:t>navigate URI ?flags?</a:t>
            </a:r>
          </a:p>
          <a:p>
            <a:r>
              <a:rPr lang="en-GB" i="1" dirty="0" smtClean="0"/>
              <a:t>pathname</a:t>
            </a:r>
            <a:r>
              <a:rPr lang="en-GB" dirty="0" smtClean="0"/>
              <a:t> </a:t>
            </a:r>
            <a:r>
              <a:rPr lang="en-GB" b="1" dirty="0" smtClean="0"/>
              <a:t>load</a:t>
            </a:r>
          </a:p>
          <a:p>
            <a:r>
              <a:rPr lang="en-GB" i="1" dirty="0" smtClean="0"/>
              <a:t>pathname</a:t>
            </a:r>
            <a:r>
              <a:rPr lang="en-GB" dirty="0" smtClean="0"/>
              <a:t> </a:t>
            </a:r>
            <a:r>
              <a:rPr lang="en-GB" b="1" dirty="0" smtClean="0"/>
              <a:t>parse ?-base </a:t>
            </a:r>
            <a:r>
              <a:rPr lang="en-GB" b="1" dirty="0" err="1" smtClean="0"/>
              <a:t>base_uri</a:t>
            </a:r>
            <a:r>
              <a:rPr lang="en-GB" b="1" dirty="0" smtClean="0"/>
              <a:t>? ?-mime </a:t>
            </a:r>
            <a:r>
              <a:rPr lang="en-GB" b="1" dirty="0" smtClean="0"/>
              <a:t>	</a:t>
            </a:r>
            <a:r>
              <a:rPr lang="en-GB" b="1" dirty="0" err="1" smtClean="0"/>
              <a:t>mime_type</a:t>
            </a:r>
            <a:r>
              <a:rPr lang="en-GB" b="1" dirty="0" smtClean="0"/>
              <a:t>? ?--? Data</a:t>
            </a:r>
          </a:p>
          <a:p>
            <a:r>
              <a:rPr lang="en-GB" i="1" dirty="0" smtClean="0"/>
              <a:t>pathname</a:t>
            </a:r>
            <a:r>
              <a:rPr lang="en-GB" dirty="0" smtClean="0"/>
              <a:t> </a:t>
            </a:r>
            <a:r>
              <a:rPr lang="en-GB" b="1" dirty="0" smtClean="0"/>
              <a:t>stop ?flags?</a:t>
            </a:r>
          </a:p>
          <a:p>
            <a:r>
              <a:rPr lang="en-GB" i="1" dirty="0" smtClean="0"/>
              <a:t>pathname</a:t>
            </a:r>
            <a:r>
              <a:rPr lang="en-GB" dirty="0" smtClean="0"/>
              <a:t> </a:t>
            </a:r>
            <a:r>
              <a:rPr lang="en-GB" b="1" dirty="0" smtClean="0"/>
              <a:t>save ?-</a:t>
            </a:r>
            <a:r>
              <a:rPr lang="en-GB" b="1" dirty="0" err="1" smtClean="0"/>
              <a:t>data_dir</a:t>
            </a:r>
            <a:r>
              <a:rPr lang="en-GB" b="1" dirty="0" smtClean="0"/>
              <a:t> </a:t>
            </a:r>
            <a:r>
              <a:rPr lang="en-GB" b="1" dirty="0" err="1" smtClean="0"/>
              <a:t>data_dir</a:t>
            </a:r>
            <a:r>
              <a:rPr lang="en-GB" b="1" dirty="0" smtClean="0"/>
              <a:t>? ?-mime </a:t>
            </a:r>
            <a:r>
              <a:rPr lang="en-GB" b="1" dirty="0" smtClean="0"/>
              <a:t>	</a:t>
            </a:r>
            <a:r>
              <a:rPr lang="en-GB" b="1" dirty="0" err="1" smtClean="0"/>
              <a:t>mime_type</a:t>
            </a:r>
            <a:r>
              <a:rPr lang="en-GB" b="1" dirty="0" smtClean="0"/>
              <a:t>? ?-flags </a:t>
            </a:r>
            <a:r>
              <a:rPr lang="en-GB" b="1" dirty="0" err="1" smtClean="0"/>
              <a:t>flags</a:t>
            </a:r>
            <a:r>
              <a:rPr lang="en-GB" b="1" dirty="0" smtClean="0"/>
              <a:t>? ?-</a:t>
            </a:r>
            <a:r>
              <a:rPr lang="en-GB" b="1" dirty="0" err="1" smtClean="0"/>
              <a:t>pflags</a:t>
            </a:r>
            <a:r>
              <a:rPr lang="en-GB" b="1" dirty="0" smtClean="0"/>
              <a:t> </a:t>
            </a:r>
            <a:r>
              <a:rPr lang="en-GB" b="1" dirty="0" smtClean="0"/>
              <a:t>	</a:t>
            </a:r>
            <a:r>
              <a:rPr lang="en-GB" b="1" dirty="0" err="1" smtClean="0"/>
              <a:t>persist_flags</a:t>
            </a:r>
            <a:r>
              <a:rPr lang="en-GB" b="1" dirty="0" smtClean="0"/>
              <a:t>? ?-</a:t>
            </a:r>
            <a:r>
              <a:rPr lang="en-GB" b="1" dirty="0" err="1" smtClean="0"/>
              <a:t>col</a:t>
            </a:r>
            <a:r>
              <a:rPr lang="en-GB" b="1" dirty="0" smtClean="0"/>
              <a:t> </a:t>
            </a:r>
            <a:r>
              <a:rPr lang="en-GB" b="1" dirty="0" err="1" smtClean="0"/>
              <a:t>wrap_col</a:t>
            </a:r>
            <a:r>
              <a:rPr lang="en-GB" b="1" dirty="0" smtClean="0"/>
              <a:t>? ?--? </a:t>
            </a:r>
            <a:r>
              <a:rPr lang="en-GB" b="1" dirty="0" err="1" smtClean="0"/>
              <a:t>uri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TkGecko: Another Attempt of an HTML Renderer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17</a:t>
            </a:fld>
            <a:endParaRPr lang="el-G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TkGecko</a:t>
            </a:r>
            <a:r>
              <a:rPr lang="en-GB" dirty="0" smtClean="0"/>
              <a:t> and the DOM tree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763000" cy="4800600"/>
          </a:xfrm>
        </p:spPr>
        <p:txBody>
          <a:bodyPr/>
          <a:lstStyle/>
          <a:p>
            <a:r>
              <a:rPr lang="en-US" sz="2200" dirty="0" smtClean="0"/>
              <a:t>Extensive support for accessing the DOM tree is provided</a:t>
            </a:r>
          </a:p>
          <a:p>
            <a:pPr lvl="1"/>
            <a:r>
              <a:rPr lang="en-GB" sz="1800" dirty="0" err="1" smtClean="0"/>
              <a:t>nsIDOMHTMLCollection</a:t>
            </a:r>
            <a:endParaRPr lang="el-GR" sz="1800" dirty="0" smtClean="0"/>
          </a:p>
          <a:p>
            <a:pPr lvl="1"/>
            <a:r>
              <a:rPr lang="en-GB" sz="1800" dirty="0" err="1" smtClean="0"/>
              <a:t>nsIDOMNodeList</a:t>
            </a:r>
            <a:endParaRPr lang="el-GR" sz="1800" dirty="0" smtClean="0"/>
          </a:p>
          <a:p>
            <a:pPr lvl="1"/>
            <a:r>
              <a:rPr lang="en-GB" sz="1800" dirty="0" err="1" smtClean="0"/>
              <a:t>nsIDOMNamedNodeMap</a:t>
            </a:r>
            <a:endParaRPr lang="el-GR" sz="1800" dirty="0" smtClean="0"/>
          </a:p>
          <a:p>
            <a:pPr lvl="1"/>
            <a:r>
              <a:rPr lang="en-GB" sz="1800" dirty="0" err="1" smtClean="0"/>
              <a:t>nsIDOMNode</a:t>
            </a:r>
            <a:endParaRPr lang="el-GR" sz="1800" dirty="0" smtClean="0"/>
          </a:p>
          <a:p>
            <a:pPr lvl="1"/>
            <a:r>
              <a:rPr lang="en-GB" sz="1800" dirty="0" err="1" smtClean="0"/>
              <a:t>nsIDOMElement</a:t>
            </a:r>
            <a:endParaRPr lang="el-GR" sz="1800" dirty="0" smtClean="0"/>
          </a:p>
          <a:p>
            <a:pPr lvl="1"/>
            <a:r>
              <a:rPr lang="en-GB" sz="1800" dirty="0" err="1" smtClean="0"/>
              <a:t>nsIDOMHTMLElement</a:t>
            </a:r>
            <a:endParaRPr lang="el-GR" sz="1800" dirty="0" smtClean="0"/>
          </a:p>
          <a:p>
            <a:pPr lvl="1"/>
            <a:r>
              <a:rPr lang="en-GB" sz="1800" dirty="0" err="1" smtClean="0"/>
              <a:t>nsIDOMAttr</a:t>
            </a:r>
            <a:endParaRPr lang="el-GR" sz="1800" dirty="0" smtClean="0"/>
          </a:p>
          <a:p>
            <a:pPr lvl="1"/>
            <a:r>
              <a:rPr lang="en-GB" sz="1800" dirty="0" err="1" smtClean="0"/>
              <a:t>nsIDOMDocument</a:t>
            </a:r>
            <a:endParaRPr lang="el-GR" sz="1800" dirty="0" smtClean="0"/>
          </a:p>
          <a:p>
            <a:pPr lvl="1"/>
            <a:r>
              <a:rPr lang="en-GB" sz="1800" dirty="0" err="1" smtClean="0"/>
              <a:t>nsIDOMHTMLDocument</a:t>
            </a:r>
            <a:endParaRPr lang="el-GR" sz="1800" dirty="0" smtClean="0"/>
          </a:p>
          <a:p>
            <a:pPr lvl="1"/>
            <a:r>
              <a:rPr lang="en-GB" sz="1800" dirty="0" err="1" smtClean="0"/>
              <a:t>nsIWebBrowserPersist</a:t>
            </a:r>
            <a:endParaRPr lang="el-GR" sz="1800" dirty="0" smtClean="0"/>
          </a:p>
          <a:p>
            <a:pPr lvl="1"/>
            <a:r>
              <a:rPr lang="en-GB" sz="1800" dirty="0" err="1" smtClean="0"/>
              <a:t>nsIDocumentEncoder</a:t>
            </a:r>
            <a:endParaRPr lang="el-GR" sz="1800" dirty="0" smtClean="0"/>
          </a:p>
          <a:p>
            <a:pPr lvl="1"/>
            <a:r>
              <a:rPr lang="en-GB" sz="1800" dirty="0" err="1" smtClean="0"/>
              <a:t>nsIWebBrowserSetup</a:t>
            </a:r>
            <a:endParaRPr lang="el-GR" sz="1800" dirty="0" smtClean="0"/>
          </a:p>
          <a:p>
            <a:pPr lvl="1"/>
            <a:r>
              <a:rPr lang="en-GB" sz="1800" dirty="0" err="1" smtClean="0"/>
              <a:t>nsIWebNavigation</a:t>
            </a:r>
            <a:endParaRPr lang="el-GR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TkGecko: Another Attempt of an HTML Renderer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18</a:t>
            </a:fld>
            <a:endParaRPr lang="el-G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retrieving HTML</a:t>
            </a:r>
            <a:endParaRPr lang="el-GR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81000" y="1295400"/>
          <a:ext cx="8381999" cy="1828800"/>
        </p:xfrm>
        <a:graphic>
          <a:graphicData uri="http://schemas.openxmlformats.org/drawingml/2006/table">
            <a:tbl>
              <a:tblPr/>
              <a:tblGrid>
                <a:gridCol w="8381999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set </a:t>
                      </a:r>
                      <a:r>
                        <a:rPr lang="en-US" sz="2400" dirty="0" err="1">
                          <a:latin typeface="Courier New"/>
                          <a:ea typeface="Calibri"/>
                          <a:cs typeface="Times New Roman"/>
                        </a:rPr>
                        <a:t>dom</a:t>
                      </a:r>
                      <a:r>
                        <a:rPr lang="en-US" sz="2400" dirty="0">
                          <a:latin typeface="Courier New"/>
                          <a:ea typeface="Calibri"/>
                          <a:cs typeface="Times New Roman"/>
                        </a:rPr>
                        <a:t>     [</a:t>
                      </a:r>
                      <a:r>
                        <a:rPr lang="en-US" sz="24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$browser </a:t>
                      </a:r>
                      <a:r>
                        <a:rPr lang="en-US" sz="2400" dirty="0">
                          <a:latin typeface="Courier New"/>
                          <a:ea typeface="Calibri"/>
                          <a:cs typeface="Times New Roman"/>
                        </a:rPr>
                        <a:t>document]</a:t>
                      </a:r>
                      <a:endParaRPr lang="el-GR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set</a:t>
                      </a:r>
                      <a:r>
                        <a:rPr lang="en-US" sz="2400" dirty="0">
                          <a:latin typeface="Courier New"/>
                          <a:ea typeface="Calibri"/>
                          <a:cs typeface="Times New Roman"/>
                        </a:rPr>
                        <a:t> body    [</a:t>
                      </a:r>
                      <a:r>
                        <a:rPr lang="en-US" sz="24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$</a:t>
                      </a:r>
                      <a:r>
                        <a:rPr lang="en-US" sz="2400" dirty="0" err="1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dom</a:t>
                      </a:r>
                      <a:r>
                        <a:rPr lang="en-US" sz="24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Courier New"/>
                          <a:ea typeface="Calibri"/>
                          <a:cs typeface="Times New Roman"/>
                        </a:rPr>
                        <a:t>GetBody</a:t>
                      </a:r>
                      <a:r>
                        <a:rPr lang="en-US" sz="2400" dirty="0">
                          <a:latin typeface="Courier New"/>
                          <a:ea typeface="Calibri"/>
                          <a:cs typeface="Times New Roman"/>
                        </a:rPr>
                        <a:t>]</a:t>
                      </a:r>
                      <a:endParaRPr lang="el-GR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set</a:t>
                      </a:r>
                      <a:r>
                        <a:rPr lang="en-US" sz="2400" dirty="0">
                          <a:latin typeface="Courier New"/>
                          <a:ea typeface="Calibri"/>
                          <a:cs typeface="Times New Roman"/>
                        </a:rPr>
                        <a:t> content [</a:t>
                      </a:r>
                      <a:r>
                        <a:rPr lang="en-US" sz="24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$</a:t>
                      </a:r>
                      <a:r>
                        <a:rPr lang="en-US" sz="2400" dirty="0" err="1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dom</a:t>
                      </a:r>
                      <a:r>
                        <a:rPr lang="en-US" sz="24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Courier New"/>
                          <a:ea typeface="Calibri"/>
                          <a:cs typeface="Times New Roman"/>
                        </a:rPr>
                        <a:t>SerializeToString</a:t>
                      </a:r>
                      <a:r>
                        <a:rPr lang="en-US" sz="2400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$body</a:t>
                      </a:r>
                      <a:r>
                        <a:rPr lang="en-US" sz="2400" dirty="0">
                          <a:latin typeface="Courier New"/>
                          <a:ea typeface="Calibri"/>
                          <a:cs typeface="Times New Roman"/>
                        </a:rPr>
                        <a:t>]</a:t>
                      </a:r>
                      <a:endParaRPr lang="el-GR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$body </a:t>
                      </a:r>
                      <a:r>
                        <a:rPr lang="en-US" sz="2400" dirty="0">
                          <a:latin typeface="Courier New"/>
                          <a:ea typeface="Calibri"/>
                          <a:cs typeface="Times New Roman"/>
                        </a:rPr>
                        <a:t>–delete</a:t>
                      </a:r>
                      <a:endParaRPr lang="el-GR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$</a:t>
                      </a:r>
                      <a:r>
                        <a:rPr lang="en-US" sz="2400" dirty="0" err="1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dom</a:t>
                      </a:r>
                      <a:r>
                        <a:rPr lang="en-US" sz="2400" dirty="0">
                          <a:latin typeface="Courier New"/>
                          <a:ea typeface="Calibri"/>
                          <a:cs typeface="Times New Roman"/>
                        </a:rPr>
                        <a:t>  -delete</a:t>
                      </a:r>
                      <a:endParaRPr lang="el-GR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537" marR="7253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TkGecko: Another Attempt of an HTML Renderer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19</a:t>
            </a:fld>
            <a:endParaRPr lang="el-G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err="1" smtClean="0"/>
              <a:t>Tk</a:t>
            </a:r>
            <a:r>
              <a:rPr lang="en-US" dirty="0" smtClean="0"/>
              <a:t> and HTML</a:t>
            </a:r>
          </a:p>
          <a:p>
            <a:pPr lvl="1">
              <a:spcAft>
                <a:spcPts val="600"/>
              </a:spcAft>
            </a:pPr>
            <a:r>
              <a:rPr lang="en-US" dirty="0" err="1" smtClean="0"/>
              <a:t>Tkhtml</a:t>
            </a:r>
            <a:r>
              <a:rPr lang="en-US" dirty="0" smtClean="0"/>
              <a:t> &amp; Hv3</a:t>
            </a:r>
          </a:p>
          <a:p>
            <a:pPr lvl="1">
              <a:spcAft>
                <a:spcPts val="1800"/>
              </a:spcAft>
            </a:pPr>
            <a:r>
              <a:rPr lang="en-US" dirty="0" smtClean="0"/>
              <a:t>Embedding popular browsers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Gecko</a:t>
            </a:r>
          </a:p>
          <a:p>
            <a:pPr lvl="1">
              <a:spcAft>
                <a:spcPts val="2400"/>
              </a:spcAft>
            </a:pPr>
            <a:r>
              <a:rPr lang="en-US" dirty="0" err="1" smtClean="0"/>
              <a:t>TkGecko</a:t>
            </a:r>
            <a:r>
              <a:rPr lang="en-US" dirty="0" smtClean="0"/>
              <a:t>: embedding Gecko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Examples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Rendering a URL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Retrieving information from the DOM tree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Conclusions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15 Oct 2010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err="1" smtClean="0"/>
              <a:t>TkGecko</a:t>
            </a:r>
            <a:r>
              <a:rPr lang="en-US" b="1" dirty="0" smtClean="0"/>
              <a:t>: Another Attempt of an HTML Renderer for </a:t>
            </a:r>
            <a:r>
              <a:rPr lang="en-US" b="1" dirty="0" err="1" smtClean="0"/>
              <a:t>Tk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retrieving formatted text</a:t>
            </a:r>
            <a:endParaRPr lang="el-GR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81000" y="1295400"/>
          <a:ext cx="8382755" cy="3962400"/>
        </p:xfrm>
        <a:graphic>
          <a:graphicData uri="http://schemas.openxmlformats.org/drawingml/2006/table">
            <a:tbl>
              <a:tblPr/>
              <a:tblGrid>
                <a:gridCol w="8382755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set</a:t>
                      </a:r>
                      <a:r>
                        <a:rPr lang="en-US" sz="2000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Courier New"/>
                          <a:ea typeface="Calibri"/>
                          <a:cs typeface="Times New Roman"/>
                        </a:rPr>
                        <a:t>dom</a:t>
                      </a:r>
                      <a:r>
                        <a:rPr lang="en-US" sz="2000" dirty="0">
                          <a:latin typeface="Courier New"/>
                          <a:ea typeface="Calibri"/>
                          <a:cs typeface="Times New Roman"/>
                        </a:rPr>
                        <a:t>     [</a:t>
                      </a:r>
                      <a:r>
                        <a:rPr lang="en-US" sz="20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$browser</a:t>
                      </a:r>
                      <a:r>
                        <a:rPr lang="en-US" sz="2000" dirty="0">
                          <a:latin typeface="Courier New"/>
                          <a:ea typeface="Calibri"/>
                          <a:cs typeface="Times New Roman"/>
                        </a:rPr>
                        <a:t> document]</a:t>
                      </a:r>
                      <a:endParaRPr lang="el-G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set</a:t>
                      </a:r>
                      <a:r>
                        <a:rPr lang="en-US" sz="2000" dirty="0">
                          <a:latin typeface="Courier New"/>
                          <a:ea typeface="Calibri"/>
                          <a:cs typeface="Times New Roman"/>
                        </a:rPr>
                        <a:t> body    [</a:t>
                      </a:r>
                      <a:r>
                        <a:rPr lang="en-US" sz="20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$</a:t>
                      </a:r>
                      <a:r>
                        <a:rPr lang="en-US" sz="2000" dirty="0" err="1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dom</a:t>
                      </a:r>
                      <a:r>
                        <a:rPr lang="en-US" sz="2000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Courier New"/>
                          <a:ea typeface="Calibri"/>
                          <a:cs typeface="Times New Roman"/>
                        </a:rPr>
                        <a:t>GetBody</a:t>
                      </a:r>
                      <a:r>
                        <a:rPr lang="en-US" sz="2000" dirty="0">
                          <a:latin typeface="Courier New"/>
                          <a:ea typeface="Calibri"/>
                          <a:cs typeface="Times New Roman"/>
                        </a:rPr>
                        <a:t>]</a:t>
                      </a:r>
                      <a:endParaRPr lang="el-G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set</a:t>
                      </a:r>
                      <a:r>
                        <a:rPr lang="en-US" sz="2000" dirty="0">
                          <a:latin typeface="Courier New"/>
                          <a:ea typeface="Calibri"/>
                          <a:cs typeface="Times New Roman"/>
                        </a:rPr>
                        <a:t> encoder [</a:t>
                      </a:r>
                      <a:r>
                        <a:rPr lang="en-US" sz="20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$</a:t>
                      </a:r>
                      <a:r>
                        <a:rPr lang="en-US" sz="2000" dirty="0" err="1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dom</a:t>
                      </a:r>
                      <a:r>
                        <a:rPr lang="en-US" sz="20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Courier New"/>
                          <a:ea typeface="Calibri"/>
                          <a:cs typeface="Times New Roman"/>
                        </a:rPr>
                        <a:t>GetEncoder</a:t>
                      </a:r>
                      <a:r>
                        <a:rPr lang="en-US" sz="2000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2E8B57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text</a:t>
                      </a:r>
                      <a:r>
                        <a:rPr lang="en-US" sz="2000" dirty="0">
                          <a:latin typeface="Courier New"/>
                          <a:ea typeface="Calibri"/>
                          <a:cs typeface="Times New Roman"/>
                        </a:rPr>
                        <a:t>/plain </a:t>
                      </a:r>
                      <a:r>
                        <a:rPr lang="en-US" sz="20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en-US" sz="2000" dirty="0">
                          <a:latin typeface="Courier New"/>
                          <a:ea typeface="Calibri"/>
                          <a:cs typeface="Times New Roman"/>
                        </a:rPr>
                        <a:t>]</a:t>
                      </a:r>
                      <a:endParaRPr lang="el-G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if </a:t>
                      </a:r>
                      <a:r>
                        <a:rPr lang="en-US" sz="2000" dirty="0">
                          <a:latin typeface="Courier New"/>
                          <a:ea typeface="Calibri"/>
                          <a:cs typeface="Times New Roman"/>
                        </a:rPr>
                        <a:t>{</a:t>
                      </a:r>
                      <a:r>
                        <a:rPr lang="en-US" sz="20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$encoder </a:t>
                      </a:r>
                      <a:r>
                        <a:rPr lang="en-US" sz="2000" dirty="0">
                          <a:latin typeface="Courier New"/>
                          <a:ea typeface="Calibri"/>
                          <a:cs typeface="Times New Roman"/>
                        </a:rPr>
                        <a:t>ne </a:t>
                      </a:r>
                      <a:r>
                        <a:rPr lang="en-US" sz="20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"NULL"</a:t>
                      </a:r>
                      <a:r>
                        <a:rPr lang="en-US" sz="2000" dirty="0">
                          <a:latin typeface="Courier New"/>
                          <a:ea typeface="Calibri"/>
                          <a:cs typeface="Times New Roman"/>
                        </a:rPr>
                        <a:t>} {</a:t>
                      </a:r>
                      <a:endParaRPr lang="el-G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  $encoder </a:t>
                      </a:r>
                      <a:r>
                        <a:rPr lang="en-US" sz="2000" dirty="0" err="1">
                          <a:latin typeface="Courier New"/>
                          <a:ea typeface="Calibri"/>
                          <a:cs typeface="Times New Roman"/>
                        </a:rPr>
                        <a:t>SetNode</a:t>
                      </a:r>
                      <a:r>
                        <a:rPr lang="en-US" sz="2000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$body</a:t>
                      </a:r>
                      <a:endParaRPr lang="el-G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  set</a:t>
                      </a:r>
                      <a:r>
                        <a:rPr lang="en-US" sz="2000" dirty="0">
                          <a:latin typeface="Courier New"/>
                          <a:ea typeface="Calibri"/>
                          <a:cs typeface="Times New Roman"/>
                        </a:rPr>
                        <a:t> content [</a:t>
                      </a:r>
                      <a:r>
                        <a:rPr lang="en-US" sz="20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$encoder</a:t>
                      </a:r>
                      <a:r>
                        <a:rPr lang="en-US" sz="2000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Courier New"/>
                          <a:ea typeface="Calibri"/>
                          <a:cs typeface="Times New Roman"/>
                        </a:rPr>
                        <a:t>EncodeToString</a:t>
                      </a:r>
                      <a:r>
                        <a:rPr lang="en-US" sz="2000" dirty="0">
                          <a:latin typeface="Courier New"/>
                          <a:ea typeface="Calibri"/>
                          <a:cs typeface="Times New Roman"/>
                        </a:rPr>
                        <a:t>]</a:t>
                      </a:r>
                      <a:endParaRPr lang="el-G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ourier New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US" sz="20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$encoder </a:t>
                      </a:r>
                      <a:r>
                        <a:rPr lang="en-US" sz="2000" dirty="0" err="1">
                          <a:latin typeface="Courier New"/>
                          <a:ea typeface="Calibri"/>
                          <a:cs typeface="Times New Roman"/>
                        </a:rPr>
                        <a:t>SetNode</a:t>
                      </a:r>
                      <a:r>
                        <a:rPr lang="en-US" sz="2000" dirty="0">
                          <a:latin typeface="Courier New"/>
                          <a:ea typeface="Calibri"/>
                          <a:cs typeface="Times New Roman"/>
                        </a:rPr>
                        <a:t> NULL</a:t>
                      </a:r>
                      <a:endParaRPr lang="el-G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ourier New"/>
                          <a:ea typeface="Calibri"/>
                          <a:cs typeface="Times New Roman"/>
                        </a:rPr>
                        <a:t>} </a:t>
                      </a:r>
                      <a:r>
                        <a:rPr lang="en-US" sz="20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else </a:t>
                      </a:r>
                      <a:r>
                        <a:rPr lang="en-US" sz="2000" dirty="0">
                          <a:latin typeface="Courier New"/>
                          <a:ea typeface="Calibri"/>
                          <a:cs typeface="Times New Roman"/>
                        </a:rPr>
                        <a:t>{</a:t>
                      </a:r>
                      <a:endParaRPr lang="el-G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80404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  set </a:t>
                      </a:r>
                      <a:r>
                        <a:rPr lang="en-US" sz="2000" dirty="0">
                          <a:latin typeface="Courier New"/>
                          <a:ea typeface="Calibri"/>
                          <a:cs typeface="Times New Roman"/>
                        </a:rPr>
                        <a:t>content </a:t>
                      </a:r>
                      <a:r>
                        <a:rPr lang="en-US" sz="2000" dirty="0">
                          <a:solidFill>
                            <a:srgbClr val="FF00FF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"NULL encoder!"</a:t>
                      </a:r>
                      <a:endParaRPr lang="el-G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ourier New"/>
                          <a:ea typeface="Calibri"/>
                          <a:cs typeface="Times New Roman"/>
                        </a:rPr>
                        <a:t>}</a:t>
                      </a:r>
                      <a:endParaRPr lang="el-G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$body</a:t>
                      </a:r>
                      <a:r>
                        <a:rPr lang="en-US" sz="2000" dirty="0">
                          <a:latin typeface="Courier New"/>
                          <a:ea typeface="Calibri"/>
                          <a:cs typeface="Times New Roman"/>
                        </a:rPr>
                        <a:t>    -delete</a:t>
                      </a:r>
                      <a:endParaRPr lang="el-G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$encoder </a:t>
                      </a:r>
                      <a:r>
                        <a:rPr lang="en-US" sz="2000" dirty="0">
                          <a:latin typeface="Courier New"/>
                          <a:ea typeface="Calibri"/>
                          <a:cs typeface="Times New Roman"/>
                        </a:rPr>
                        <a:t>–delete</a:t>
                      </a:r>
                      <a:endParaRPr lang="el-G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$</a:t>
                      </a:r>
                      <a:r>
                        <a:rPr lang="en-US" sz="2000" dirty="0" err="1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dom</a:t>
                      </a:r>
                      <a:r>
                        <a:rPr lang="en-US" sz="2000" dirty="0">
                          <a:solidFill>
                            <a:srgbClr val="00808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en-US" sz="2000" dirty="0">
                          <a:latin typeface="Courier New"/>
                          <a:ea typeface="Calibri"/>
                          <a:cs typeface="Times New Roman"/>
                        </a:rPr>
                        <a:t> -delete</a:t>
                      </a:r>
                      <a:endParaRPr lang="el-G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555" marR="8155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TkGecko: Another Attempt of an HTML Renderer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20</a:t>
            </a:fld>
            <a:endParaRPr lang="el-G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TkGecko</a:t>
            </a:r>
            <a:r>
              <a:rPr lang="en-US" dirty="0" smtClean="0"/>
              <a:t> embeds Gecko under </a:t>
            </a:r>
            <a:r>
              <a:rPr lang="en-US" dirty="0" err="1" smtClean="0"/>
              <a:t>Tk</a:t>
            </a:r>
            <a:endParaRPr lang="en-US" dirty="0" smtClean="0"/>
          </a:p>
          <a:p>
            <a:pPr lvl="1"/>
            <a:r>
              <a:rPr lang="en-US" dirty="0" smtClean="0"/>
              <a:t>Supported platforms: Windows and Linux</a:t>
            </a:r>
          </a:p>
          <a:p>
            <a:r>
              <a:rPr lang="en-US" dirty="0" smtClean="0"/>
              <a:t>Basic functionality already available</a:t>
            </a:r>
          </a:p>
          <a:p>
            <a:pPr lvl="1"/>
            <a:r>
              <a:rPr lang="en-US" dirty="0" smtClean="0"/>
              <a:t>Displaying HTML</a:t>
            </a:r>
          </a:p>
          <a:p>
            <a:pPr lvl="1"/>
            <a:r>
              <a:rPr lang="en-US" dirty="0" smtClean="0"/>
              <a:t>Manipulating DOM tree</a:t>
            </a:r>
          </a:p>
          <a:p>
            <a:r>
              <a:rPr lang="en-US" dirty="0" smtClean="0"/>
              <a:t>Thread safety is an issue</a:t>
            </a:r>
          </a:p>
          <a:p>
            <a:pPr lvl="1"/>
            <a:r>
              <a:rPr lang="en-US" dirty="0" smtClean="0"/>
              <a:t>Not tested at all</a:t>
            </a:r>
          </a:p>
          <a:p>
            <a:r>
              <a:rPr lang="en-US" dirty="0" smtClean="0"/>
              <a:t>Some stability issues do exist</a:t>
            </a:r>
          </a:p>
          <a:p>
            <a:pPr lvl="1"/>
            <a:r>
              <a:rPr lang="en-US" dirty="0" smtClean="0"/>
              <a:t>Random lockups after a number of pages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TkGecko: Another Attempt of an HTML Renderer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21</a:t>
            </a:fld>
            <a:endParaRPr lang="el-G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162300"/>
            <a:ext cx="8382000" cy="5334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Thank you!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Tk</a:t>
            </a:r>
            <a:r>
              <a:rPr lang="en-US" dirty="0" smtClean="0"/>
              <a:t> and HTML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Displaying HTML in </a:t>
            </a:r>
            <a:r>
              <a:rPr lang="en-US" dirty="0" err="1" smtClean="0"/>
              <a:t>Tk</a:t>
            </a:r>
            <a:r>
              <a:rPr lang="en-US" dirty="0" smtClean="0"/>
              <a:t> has always been an issue</a:t>
            </a:r>
          </a:p>
          <a:p>
            <a:r>
              <a:rPr lang="en-GB" dirty="0" smtClean="0"/>
              <a:t>This shortcoming has been the motivation for a large number of attempts:</a:t>
            </a:r>
          </a:p>
          <a:p>
            <a:pPr lvl="1"/>
            <a:r>
              <a:rPr lang="en-GB" dirty="0" smtClean="0"/>
              <a:t>From simple rendering of HTML subsets on the text or canvas </a:t>
            </a:r>
            <a:r>
              <a:rPr lang="en-GB" dirty="0" smtClean="0"/>
              <a:t>widget</a:t>
            </a:r>
            <a:endParaRPr lang="en-GB" dirty="0" smtClean="0"/>
          </a:p>
          <a:p>
            <a:pPr lvl="2"/>
            <a:r>
              <a:rPr lang="en-GB" dirty="0" smtClean="0"/>
              <a:t>i.e. for implementing help systems)</a:t>
            </a:r>
          </a:p>
          <a:p>
            <a:pPr lvl="1"/>
            <a:r>
              <a:rPr lang="en-GB" dirty="0" smtClean="0"/>
              <a:t>To full-featured Web browsers</a:t>
            </a:r>
          </a:p>
          <a:p>
            <a:pPr lvl="2"/>
            <a:r>
              <a:rPr lang="en-GB" dirty="0" smtClean="0"/>
              <a:t>like </a:t>
            </a:r>
            <a:r>
              <a:rPr lang="en-GB" dirty="0" smtClean="0"/>
              <a:t>Hv3 </a:t>
            </a:r>
            <a:r>
              <a:rPr lang="en-GB" dirty="0" smtClean="0"/>
              <a:t>or </a:t>
            </a:r>
            <a:r>
              <a:rPr lang="en-GB" dirty="0" err="1" smtClean="0"/>
              <a:t>BrowseX</a:t>
            </a:r>
            <a:endParaRPr lang="en-GB" dirty="0" smtClean="0"/>
          </a:p>
          <a:p>
            <a:r>
              <a:rPr lang="en-GB" dirty="0" smtClean="0"/>
              <a:t>The relevant </a:t>
            </a:r>
            <a:r>
              <a:rPr lang="en-GB" dirty="0" smtClean="0"/>
              <a:t>Wiki </a:t>
            </a:r>
            <a:r>
              <a:rPr lang="en-GB" dirty="0" smtClean="0"/>
              <a:t>page </a:t>
            </a:r>
            <a:r>
              <a:rPr lang="en-GB" dirty="0" smtClean="0"/>
              <a:t>lists </a:t>
            </a:r>
            <a:r>
              <a:rPr lang="en-GB" dirty="0" smtClean="0"/>
              <a:t>more than 20 projects</a:t>
            </a:r>
          </a:p>
          <a:p>
            <a:pPr lvl="1"/>
            <a:r>
              <a:rPr lang="en-GB" dirty="0" smtClean="0"/>
              <a:t>Does not cover all approaches trying to embed existing browsers in </a:t>
            </a:r>
            <a:r>
              <a:rPr lang="en-GB" dirty="0" err="1" smtClean="0"/>
              <a:t>Tk</a:t>
            </a:r>
            <a:r>
              <a:rPr lang="en-GB" dirty="0" smtClean="0"/>
              <a:t> (COM, </a:t>
            </a:r>
            <a:r>
              <a:rPr lang="en-GB" dirty="0" smtClean="0"/>
              <a:t>X11, </a:t>
            </a:r>
            <a:r>
              <a:rPr lang="en-GB" dirty="0" smtClean="0"/>
              <a:t>etc)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TkGecko: Another Attempt of an HTML Renderer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3</a:t>
            </a:fld>
            <a:endParaRPr lang="el-G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Tkhtml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Tkhtml</a:t>
            </a:r>
            <a:r>
              <a:rPr lang="en-US" dirty="0" smtClean="0"/>
              <a:t> is one of the most popular extensions</a:t>
            </a:r>
          </a:p>
          <a:p>
            <a:pPr lvl="1"/>
            <a:r>
              <a:rPr lang="en-GB" dirty="0" smtClean="0"/>
              <a:t>An implementation of an HTML rendering component for the </a:t>
            </a:r>
            <a:r>
              <a:rPr lang="en-GB" dirty="0" err="1" smtClean="0"/>
              <a:t>Tk</a:t>
            </a:r>
            <a:r>
              <a:rPr lang="en-GB" dirty="0" smtClean="0"/>
              <a:t> toolkit in C</a:t>
            </a:r>
          </a:p>
          <a:p>
            <a:pPr lvl="1"/>
            <a:r>
              <a:rPr lang="en-GB" dirty="0" smtClean="0"/>
              <a:t>Actively maintained</a:t>
            </a:r>
          </a:p>
          <a:p>
            <a:pPr lvl="1"/>
            <a:r>
              <a:rPr lang="en-GB" dirty="0" smtClean="0"/>
              <a:t>S</a:t>
            </a:r>
            <a:r>
              <a:rPr lang="en-GB" dirty="0" smtClean="0"/>
              <a:t>upports </a:t>
            </a:r>
            <a:r>
              <a:rPr lang="en-GB" dirty="0" smtClean="0"/>
              <a:t>many HTML 4 features</a:t>
            </a:r>
          </a:p>
          <a:p>
            <a:pPr lvl="2"/>
            <a:r>
              <a:rPr lang="en-GB" dirty="0" smtClean="0"/>
              <a:t>CCS</a:t>
            </a:r>
          </a:p>
          <a:p>
            <a:pPr lvl="2"/>
            <a:r>
              <a:rPr lang="en-GB" dirty="0" smtClean="0"/>
              <a:t>JavaScript (through the Simple </a:t>
            </a:r>
            <a:r>
              <a:rPr lang="en-GB" dirty="0" err="1" smtClean="0"/>
              <a:t>ECMAScript</a:t>
            </a:r>
            <a:r>
              <a:rPr lang="en-GB" dirty="0" smtClean="0"/>
              <a:t> Engine)</a:t>
            </a:r>
          </a:p>
          <a:p>
            <a:r>
              <a:rPr lang="en-GB" dirty="0" smtClean="0"/>
              <a:t>Despite the impressive supported list of features, </a:t>
            </a:r>
            <a:r>
              <a:rPr lang="en-GB" dirty="0" err="1" smtClean="0"/>
              <a:t>Tkhtml</a:t>
            </a:r>
            <a:r>
              <a:rPr lang="en-GB" dirty="0" smtClean="0"/>
              <a:t> is missing features like:</a:t>
            </a:r>
          </a:p>
          <a:p>
            <a:pPr lvl="1"/>
            <a:r>
              <a:rPr lang="en-GB" dirty="0" smtClean="0"/>
              <a:t>Complete JavaScript support</a:t>
            </a:r>
          </a:p>
          <a:p>
            <a:pPr lvl="1"/>
            <a:r>
              <a:rPr lang="en-GB" dirty="0" smtClean="0"/>
              <a:t>Flash</a:t>
            </a:r>
          </a:p>
          <a:p>
            <a:pPr lvl="1"/>
            <a:r>
              <a:rPr lang="en-GB" dirty="0" smtClean="0"/>
              <a:t>Java, ...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TkGecko: Another Attempt of an HTML Renderer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4</a:t>
            </a:fld>
            <a:endParaRPr lang="el-G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Embedding popular browsers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Several approaches that try to embed a full-featured Web browser have been presented</a:t>
            </a:r>
          </a:p>
          <a:p>
            <a:r>
              <a:rPr lang="en-GB" dirty="0" smtClean="0"/>
              <a:t>Internet Explorer is a popular target </a:t>
            </a:r>
            <a:r>
              <a:rPr lang="en-GB" dirty="0" smtClean="0"/>
              <a:t>(Windows)</a:t>
            </a:r>
            <a:endParaRPr lang="en-GB" dirty="0" smtClean="0"/>
          </a:p>
          <a:p>
            <a:pPr lvl="1"/>
            <a:r>
              <a:rPr lang="en-GB" dirty="0" smtClean="0"/>
              <a:t>Through COM, either with </a:t>
            </a:r>
            <a:r>
              <a:rPr lang="en-GB" dirty="0" err="1" smtClean="0"/>
              <a:t>Tcom</a:t>
            </a:r>
            <a:r>
              <a:rPr lang="en-GB" dirty="0" smtClean="0"/>
              <a:t> or </a:t>
            </a:r>
            <a:r>
              <a:rPr lang="en-GB" dirty="0" err="1" smtClean="0"/>
              <a:t>Optcl</a:t>
            </a:r>
            <a:endParaRPr lang="en-GB" dirty="0" smtClean="0"/>
          </a:p>
          <a:p>
            <a:r>
              <a:rPr lang="en-GB" dirty="0" smtClean="0"/>
              <a:t>Under Unix, a similar </a:t>
            </a:r>
            <a:r>
              <a:rPr lang="en-GB" dirty="0" smtClean="0"/>
              <a:t>effort </a:t>
            </a:r>
            <a:r>
              <a:rPr lang="en-GB" dirty="0" smtClean="0"/>
              <a:t>has been made by the Entice project</a:t>
            </a:r>
          </a:p>
          <a:p>
            <a:pPr lvl="1"/>
            <a:r>
              <a:rPr lang="en-GB" dirty="0" smtClean="0"/>
              <a:t>Which embeds Firefox through the </a:t>
            </a:r>
            <a:r>
              <a:rPr lang="en-GB" dirty="0" err="1" smtClean="0"/>
              <a:t>TkXext</a:t>
            </a:r>
            <a:r>
              <a:rPr lang="en-GB" dirty="0" smtClean="0"/>
              <a:t> extension for X11</a:t>
            </a:r>
          </a:p>
          <a:p>
            <a:r>
              <a:rPr lang="en-GB" dirty="0" err="1" smtClean="0"/>
              <a:t>TkGecko</a:t>
            </a:r>
            <a:r>
              <a:rPr lang="en-GB" dirty="0" smtClean="0"/>
              <a:t> is a similar approach: tries to embed a popular and cross-platform browser</a:t>
            </a:r>
          </a:p>
          <a:p>
            <a:pPr lvl="1"/>
            <a:r>
              <a:rPr lang="en-GB" dirty="0" smtClean="0"/>
              <a:t>The rendering engine of Firefox was chosen, known as Gecko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TkGecko: Another Attempt of an HTML Renderer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5</a:t>
            </a:fld>
            <a:endParaRPr lang="el-G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TkGecko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the first project that tries to embed Gecko</a:t>
            </a:r>
          </a:p>
          <a:p>
            <a:pPr lvl="1"/>
            <a:r>
              <a:rPr lang="en-US" dirty="0" smtClean="0"/>
              <a:t>An earlier attempt has been sponsored by a </a:t>
            </a:r>
            <a:r>
              <a:rPr lang="en-US" dirty="0" smtClean="0"/>
              <a:t>company(</a:t>
            </a:r>
            <a:r>
              <a:rPr lang="en-US" dirty="0" err="1" smtClean="0"/>
              <a:t>Eolas</a:t>
            </a:r>
            <a:r>
              <a:rPr lang="en-US" dirty="0" smtClean="0"/>
              <a:t> Technologies)</a:t>
            </a:r>
            <a:endParaRPr lang="en-US" dirty="0" smtClean="0"/>
          </a:p>
          <a:p>
            <a:pPr lvl="1"/>
            <a:r>
              <a:rPr lang="en-US" dirty="0" smtClean="0"/>
              <a:t>Presented at the 7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Tcl</a:t>
            </a:r>
            <a:r>
              <a:rPr lang="en-US" dirty="0" smtClean="0"/>
              <a:t> conference (2000)</a:t>
            </a:r>
          </a:p>
          <a:p>
            <a:pPr lvl="1"/>
            <a:r>
              <a:rPr lang="en-US" dirty="0" smtClean="0"/>
              <a:t>Closed-source project</a:t>
            </a:r>
          </a:p>
          <a:p>
            <a:endParaRPr lang="en-US" dirty="0" smtClean="0"/>
          </a:p>
          <a:p>
            <a:r>
              <a:rPr lang="en-US" dirty="0" smtClean="0"/>
              <a:t>Newer </a:t>
            </a:r>
            <a:r>
              <a:rPr lang="en-US" dirty="0" err="1" smtClean="0"/>
              <a:t>TkGecko</a:t>
            </a:r>
            <a:r>
              <a:rPr lang="en-US" dirty="0" smtClean="0"/>
              <a:t> is open source</a:t>
            </a:r>
          </a:p>
          <a:p>
            <a:pPr lvl="1"/>
            <a:r>
              <a:rPr lang="en-US" dirty="0" smtClean="0"/>
              <a:t>Under the BSD license</a:t>
            </a:r>
          </a:p>
          <a:p>
            <a:pPr lvl="1"/>
            <a:r>
              <a:rPr lang="en-US" dirty="0" smtClean="0"/>
              <a:t>Sources hosted at </a:t>
            </a:r>
            <a:r>
              <a:rPr lang="en-US" dirty="0" err="1" smtClean="0"/>
              <a:t>SourceForge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TkGecko: Another Attempt of an HTML Renderer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6</a:t>
            </a:fld>
            <a:endParaRPr lang="el-G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Mozilla’s Gecko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Gecko is a cross-platform, standards-compliant and feature-complete rendering engine</a:t>
            </a:r>
          </a:p>
          <a:p>
            <a:r>
              <a:rPr lang="en-GB" dirty="0" smtClean="0"/>
              <a:t>Quite popular:</a:t>
            </a:r>
          </a:p>
          <a:p>
            <a:pPr lvl="1"/>
            <a:r>
              <a:rPr lang="en-GB" dirty="0" smtClean="0"/>
              <a:t>Firefox, Thunderbird, Camino, Flock, </a:t>
            </a:r>
            <a:r>
              <a:rPr lang="en-GB" dirty="0" err="1" smtClean="0"/>
              <a:t>SeaMonkey</a:t>
            </a:r>
            <a:r>
              <a:rPr lang="en-GB" dirty="0" smtClean="0"/>
              <a:t>,</a:t>
            </a:r>
            <a:br>
              <a:rPr lang="en-GB" dirty="0" smtClean="0"/>
            </a:br>
            <a:r>
              <a:rPr lang="en-GB" dirty="0" smtClean="0"/>
              <a:t>k-</a:t>
            </a:r>
            <a:r>
              <a:rPr lang="en-GB" dirty="0" err="1" smtClean="0"/>
              <a:t>Meleon</a:t>
            </a:r>
            <a:r>
              <a:rPr lang="en-GB" dirty="0" smtClean="0"/>
              <a:t>, Netscape 9, </a:t>
            </a:r>
            <a:r>
              <a:rPr lang="en-GB" dirty="0" smtClean="0"/>
              <a:t>etc.</a:t>
            </a:r>
            <a:endParaRPr lang="en-GB" dirty="0" smtClean="0"/>
          </a:p>
          <a:p>
            <a:r>
              <a:rPr lang="en-GB" dirty="0" smtClean="0"/>
              <a:t>Quite complex</a:t>
            </a:r>
          </a:p>
          <a:p>
            <a:pPr lvl="1"/>
            <a:r>
              <a:rPr lang="en-GB" dirty="0" smtClean="0"/>
              <a:t>Its complexity is evident not only by the size of its source code, but also by the effort required in order to embed it in a C++ application</a:t>
            </a:r>
          </a:p>
          <a:p>
            <a:r>
              <a:rPr lang="en-GB" dirty="0" smtClean="0"/>
              <a:t>Embedding is performed through XPCOM</a:t>
            </a:r>
          </a:p>
          <a:p>
            <a:pPr lvl="1"/>
            <a:r>
              <a:rPr lang="en-GB" dirty="0" smtClean="0"/>
              <a:t>A protocol similar to COM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TkGecko: Another Attempt of an HTML Renderer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7</a:t>
            </a:fld>
            <a:endParaRPr lang="el-G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Embedding Gecko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Documentation for embedding Gecko is available</a:t>
            </a:r>
          </a:p>
          <a:p>
            <a:r>
              <a:rPr lang="en-US" dirty="0" smtClean="0"/>
              <a:t>Embedding Gecko is not easy:</a:t>
            </a:r>
          </a:p>
          <a:p>
            <a:pPr lvl="1"/>
            <a:r>
              <a:rPr lang="en-GB" dirty="0" smtClean="0"/>
              <a:t>Stability of the API: more fluid than stable</a:t>
            </a:r>
          </a:p>
          <a:p>
            <a:pPr lvl="2"/>
            <a:r>
              <a:rPr lang="en-GB" dirty="0" smtClean="0"/>
              <a:t>Multiple embedding APIs available</a:t>
            </a:r>
          </a:p>
          <a:p>
            <a:pPr lvl="2"/>
            <a:r>
              <a:rPr lang="en-GB" dirty="0" smtClean="0"/>
              <a:t>A new one has appeared since </a:t>
            </a:r>
            <a:r>
              <a:rPr lang="en-GB" dirty="0" err="1" smtClean="0"/>
              <a:t>TkGecko</a:t>
            </a:r>
            <a:r>
              <a:rPr lang="en-GB" dirty="0" smtClean="0"/>
              <a:t> development started (less than a year ago!)</a:t>
            </a:r>
          </a:p>
          <a:p>
            <a:pPr lvl="1"/>
            <a:r>
              <a:rPr lang="en-GB" dirty="0" smtClean="0"/>
              <a:t>Complexity of the API: functionality scattered among many interfaces</a:t>
            </a:r>
            <a:endParaRPr lang="el-GR" dirty="0" smtClean="0"/>
          </a:p>
          <a:p>
            <a:pPr lvl="1"/>
            <a:r>
              <a:rPr lang="en-GB" dirty="0" smtClean="0"/>
              <a:t>Thread-safety: unknown internal threading model</a:t>
            </a:r>
            <a:endParaRPr lang="el-GR" dirty="0" smtClean="0"/>
          </a:p>
          <a:p>
            <a:pPr lvl="1"/>
            <a:r>
              <a:rPr lang="en-GB" dirty="0" smtClean="0"/>
              <a:t>Dependence upon toolkits: i.e. GTK+ under Linux</a:t>
            </a:r>
          </a:p>
          <a:p>
            <a:pPr lvl="2"/>
            <a:r>
              <a:rPr lang="en-US" dirty="0" smtClean="0"/>
              <a:t>The toolkit must be </a:t>
            </a:r>
            <a:r>
              <a:rPr lang="en-US" dirty="0" err="1" smtClean="0"/>
              <a:t>initialised</a:t>
            </a:r>
            <a:r>
              <a:rPr lang="en-US" dirty="0" smtClean="0"/>
              <a:t> along </a:t>
            </a:r>
            <a:r>
              <a:rPr lang="en-US" dirty="0" err="1" smtClean="0"/>
              <a:t>Tk</a:t>
            </a:r>
            <a:r>
              <a:rPr lang="en-US" dirty="0" smtClean="0"/>
              <a:t>, and </a:t>
            </a:r>
            <a:r>
              <a:rPr lang="en-US" dirty="0" err="1" smtClean="0"/>
              <a:t>Tk</a:t>
            </a:r>
            <a:r>
              <a:rPr lang="en-US" dirty="0" smtClean="0"/>
              <a:t> windows to be mapped in windows of the toolkit</a:t>
            </a:r>
            <a:endParaRPr lang="el-GR" dirty="0" smtClean="0"/>
          </a:p>
          <a:p>
            <a:pPr lvl="2"/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TkGecko: Another Attempt of an HTML Renderer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8</a:t>
            </a:fld>
            <a:endParaRPr lang="el-G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TkGecko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TkGecko</a:t>
            </a:r>
            <a:r>
              <a:rPr lang="en-GB" dirty="0" smtClean="0"/>
              <a:t> implements a large percent of the required interfaces</a:t>
            </a:r>
          </a:p>
          <a:p>
            <a:pPr lvl="1"/>
            <a:r>
              <a:rPr lang="en-GB" dirty="0" smtClean="0"/>
              <a:t>Supporting a wide range of features</a:t>
            </a:r>
          </a:p>
          <a:p>
            <a:r>
              <a:rPr lang="en-GB" dirty="0" smtClean="0"/>
              <a:t>The source code is a mixture of static </a:t>
            </a:r>
            <a:r>
              <a:rPr lang="en-GB" dirty="0" smtClean="0"/>
              <a:t>code, </a:t>
            </a:r>
            <a:r>
              <a:rPr lang="en-GB" dirty="0" smtClean="0"/>
              <a:t>and code dynamically generated through SWIG</a:t>
            </a:r>
          </a:p>
          <a:p>
            <a:pPr lvl="1"/>
            <a:r>
              <a:rPr lang="en-GB" dirty="0" smtClean="0"/>
              <a:t>SWIG is mostly used to interface DOM classes</a:t>
            </a:r>
          </a:p>
          <a:p>
            <a:r>
              <a:rPr lang="en-GB" dirty="0" smtClean="0"/>
              <a:t>Building </a:t>
            </a:r>
            <a:r>
              <a:rPr lang="en-GB" dirty="0" err="1" smtClean="0"/>
              <a:t>TkGecko</a:t>
            </a:r>
            <a:r>
              <a:rPr lang="en-GB" dirty="0" smtClean="0"/>
              <a:t> is not difficult, due to </a:t>
            </a:r>
            <a:r>
              <a:rPr lang="en-GB" dirty="0" err="1" smtClean="0"/>
              <a:t>CMake</a:t>
            </a:r>
            <a:endParaRPr lang="en-GB" dirty="0" smtClean="0"/>
          </a:p>
          <a:p>
            <a:pPr lvl="1"/>
            <a:r>
              <a:rPr lang="en-GB" dirty="0" smtClean="0"/>
              <a:t>Provided that a Development </a:t>
            </a:r>
            <a:r>
              <a:rPr lang="en-GB" dirty="0" err="1" smtClean="0"/>
              <a:t>XULRunner</a:t>
            </a:r>
            <a:r>
              <a:rPr lang="en-GB" dirty="0" smtClean="0"/>
              <a:t> SDK is available</a:t>
            </a:r>
          </a:p>
          <a:p>
            <a:r>
              <a:rPr lang="en-GB" dirty="0" smtClean="0"/>
              <a:t>Under Linux, GTK+ is initialised in a separate thread, </a:t>
            </a:r>
            <a:r>
              <a:rPr lang="en-GB" dirty="0" smtClean="0"/>
              <a:t>under which Gecko </a:t>
            </a:r>
            <a:r>
              <a:rPr lang="en-GB" dirty="0" smtClean="0"/>
              <a:t>is embedded</a:t>
            </a:r>
          </a:p>
          <a:p>
            <a:pPr lvl="1"/>
            <a:r>
              <a:rPr lang="en-GB" sz="2000" dirty="0" smtClean="0"/>
              <a:t>Messages are exchanged among this thread and </a:t>
            </a:r>
            <a:r>
              <a:rPr lang="en-GB" sz="2000" dirty="0" err="1" smtClean="0"/>
              <a:t>Tk</a:t>
            </a:r>
            <a:r>
              <a:rPr lang="en-GB" sz="2000" dirty="0" smtClean="0"/>
              <a:t> ones</a:t>
            </a:r>
            <a:endParaRPr lang="el-GR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TkGecko: Another Attempt of an HTML Renderer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9</a:t>
            </a:fld>
            <a:endParaRPr lang="el-G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IT-Demokritos">
  <a:themeElements>
    <a:clrScheme name="boemie_ncsr 14">
      <a:dk1>
        <a:srgbClr val="000099"/>
      </a:dk1>
      <a:lt1>
        <a:srgbClr val="FFFFFF"/>
      </a:lt1>
      <a:dk2>
        <a:srgbClr val="003399"/>
      </a:dk2>
      <a:lt2>
        <a:srgbClr val="808080"/>
      </a:lt2>
      <a:accent1>
        <a:srgbClr val="FF9900"/>
      </a:accent1>
      <a:accent2>
        <a:srgbClr val="336699"/>
      </a:accent2>
      <a:accent3>
        <a:srgbClr val="FFFFFF"/>
      </a:accent3>
      <a:accent4>
        <a:srgbClr val="000082"/>
      </a:accent4>
      <a:accent5>
        <a:srgbClr val="FFCAAA"/>
      </a:accent5>
      <a:accent6>
        <a:srgbClr val="2D5C8A"/>
      </a:accent6>
      <a:hlink>
        <a:srgbClr val="336699"/>
      </a:hlink>
      <a:folHlink>
        <a:srgbClr val="336699"/>
      </a:folHlink>
    </a:clrScheme>
    <a:fontScheme name="boemie_ncsr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0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00" charset="-128"/>
          </a:defRPr>
        </a:defPPr>
      </a:lstStyle>
    </a:lnDef>
  </a:objectDefaults>
  <a:extraClrSchemeLst>
    <a:extraClrScheme>
      <a:clrScheme name="boemie_ncs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13">
        <a:dk1>
          <a:srgbClr val="003366"/>
        </a:dk1>
        <a:lt1>
          <a:srgbClr val="FFFFFF"/>
        </a:lt1>
        <a:dk2>
          <a:srgbClr val="003366"/>
        </a:dk2>
        <a:lt2>
          <a:srgbClr val="808080"/>
        </a:lt2>
        <a:accent1>
          <a:srgbClr val="FF9900"/>
        </a:accent1>
        <a:accent2>
          <a:srgbClr val="336699"/>
        </a:accent2>
        <a:accent3>
          <a:srgbClr val="FFFFFF"/>
        </a:accent3>
        <a:accent4>
          <a:srgbClr val="002A56"/>
        </a:accent4>
        <a:accent5>
          <a:srgbClr val="FFCAAA"/>
        </a:accent5>
        <a:accent6>
          <a:srgbClr val="2D5C8A"/>
        </a:accent6>
        <a:hlink>
          <a:srgbClr val="336699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14">
        <a:dk1>
          <a:srgbClr val="000099"/>
        </a:dk1>
        <a:lt1>
          <a:srgbClr val="FFFFFF"/>
        </a:lt1>
        <a:dk2>
          <a:srgbClr val="003399"/>
        </a:dk2>
        <a:lt2>
          <a:srgbClr val="808080"/>
        </a:lt2>
        <a:accent1>
          <a:srgbClr val="FF9900"/>
        </a:accent1>
        <a:accent2>
          <a:srgbClr val="336699"/>
        </a:accent2>
        <a:accent3>
          <a:srgbClr val="FFFFFF"/>
        </a:accent3>
        <a:accent4>
          <a:srgbClr val="000082"/>
        </a:accent4>
        <a:accent5>
          <a:srgbClr val="FFCAAA"/>
        </a:accent5>
        <a:accent6>
          <a:srgbClr val="2D5C8A"/>
        </a:accent6>
        <a:hlink>
          <a:srgbClr val="336699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IIT-Demokritos</Template>
  <TotalTime>2629</TotalTime>
  <Words>1252</Words>
  <Application>Microsoft Office PowerPoint</Application>
  <PresentationFormat>On-screen Show (4:3)</PresentationFormat>
  <Paragraphs>251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IIT-Demokritos</vt:lpstr>
      <vt:lpstr>TkGecko: Another Attempt for an HTML Renderer for Tk</vt:lpstr>
      <vt:lpstr>Overview</vt:lpstr>
      <vt:lpstr>Tk and HTML</vt:lpstr>
      <vt:lpstr>Tkhtml</vt:lpstr>
      <vt:lpstr>Embedding popular browsers</vt:lpstr>
      <vt:lpstr>TkGecko</vt:lpstr>
      <vt:lpstr>Mozilla’s Gecko</vt:lpstr>
      <vt:lpstr>Embedding Gecko</vt:lpstr>
      <vt:lpstr>TkGecko</vt:lpstr>
      <vt:lpstr>Using TkGecko: an example (1)</vt:lpstr>
      <vt:lpstr>Using TkGecko: an example (2)</vt:lpstr>
      <vt:lpstr>TkGecko: creating a widget</vt:lpstr>
      <vt:lpstr>TkGecko: adding bindings</vt:lpstr>
      <vt:lpstr>Callbacks (1)</vt:lpstr>
      <vt:lpstr>Callbacks (2)</vt:lpstr>
      <vt:lpstr>Result</vt:lpstr>
      <vt:lpstr>TkGecko widget subcommands</vt:lpstr>
      <vt:lpstr>TkGecko and the DOM tree</vt:lpstr>
      <vt:lpstr>Example: retrieving HTML</vt:lpstr>
      <vt:lpstr>Example: retrieving formatted text</vt:lpstr>
      <vt:lpstr>Conclusions</vt:lpstr>
      <vt:lpstr>Slide 22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Itcl and TclOO</dc:title>
  <dc:creator>George</dc:creator>
  <cp:lastModifiedBy>George</cp:lastModifiedBy>
  <cp:revision>466</cp:revision>
  <dcterms:created xsi:type="dcterms:W3CDTF">2006-08-16T00:00:00Z</dcterms:created>
  <dcterms:modified xsi:type="dcterms:W3CDTF">2010-10-14T02:06:00Z</dcterms:modified>
</cp:coreProperties>
</file>