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4077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5" r:id="rId3"/>
    <p:sldId id="286" r:id="rId4"/>
    <p:sldId id="257" r:id="rId5"/>
    <p:sldId id="284" r:id="rId6"/>
    <p:sldId id="258" r:id="rId7"/>
    <p:sldId id="259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60" r:id="rId16"/>
    <p:sldId id="261" r:id="rId17"/>
    <p:sldId id="271" r:id="rId18"/>
    <p:sldId id="272" r:id="rId19"/>
    <p:sldId id="273" r:id="rId20"/>
    <p:sldId id="274" r:id="rId21"/>
    <p:sldId id="262" r:id="rId22"/>
    <p:sldId id="263" r:id="rId23"/>
    <p:sldId id="279" r:id="rId24"/>
    <p:sldId id="280" r:id="rId25"/>
    <p:sldId id="281" r:id="rId26"/>
    <p:sldId id="282" r:id="rId27"/>
    <p:sldId id="283" r:id="rId28"/>
    <p:sldId id="275" r:id="rId29"/>
    <p:sldId id="276" r:id="rId30"/>
    <p:sldId id="277" r:id="rId31"/>
    <p:sldId id="278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3BC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9" autoAdjust="0"/>
    <p:restoredTop sz="94590" autoAdjust="0"/>
  </p:normalViewPr>
  <p:slideViewPr>
    <p:cSldViewPr snapToObjects="1">
      <p:cViewPr varScale="1">
        <p:scale>
          <a:sx n="97" d="100"/>
          <a:sy n="97" d="100"/>
        </p:scale>
        <p:origin x="-9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heme" Target="theme/theme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0CEB3-3F0D-C544-8C1B-50215DEF1673}" type="datetimeFigureOut">
              <a:rPr lang="en-US" smtClean="0"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88D44-8BC9-0847-8534-4A6CB69A21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8E881-6FA1-6C42-A23E-A433E6A5C00A}" type="datetimeFigureOut">
              <a:rPr lang="en-US" smtClean="0"/>
              <a:t>10/11/10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DF64E-21F6-544E-A8D1-91EA879528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8CE0928E-C3DC-424E-B892-67EA9D241592}" type="datetime1">
              <a:rPr lang="en-US" smtClean="0"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62630-D6B7-4D4B-997E-49244F968D4E}" type="datetime1">
              <a:rPr lang="en-US" smtClean="0"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09AA-D2F4-2542-B0DA-F378FA66CC5A}" type="datetime1">
              <a:rPr lang="en-US" smtClean="0"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949B-F926-D14D-8EE3-C1A5A46B5A46}" type="datetime1">
              <a:rPr lang="en-US" smtClean="0"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2B50-2CC3-F941-89EC-CC20121B7C86}" type="datetime1">
              <a:rPr lang="en-US" smtClean="0"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4AB8-66ED-C244-A1D7-1679011B419A}" type="datetime1">
              <a:rPr lang="en-US" smtClean="0"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03EA-DEF4-EB42-9B31-F7F626BE02A8}" type="datetime1">
              <a:rPr lang="en-US" smtClean="0"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tclsh.ic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215062"/>
            <a:ext cx="414337" cy="4143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6A827-F8B3-A341-96F8-6D3A4994656F}" type="datetime1">
              <a:rPr lang="en-US" smtClean="0"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16CB-4E0D-9F4A-864B-E9C4E0041639}" type="datetime1">
              <a:rPr lang="en-US" smtClean="0"/>
              <a:t>10/11/10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4711-E1C6-4641-BC76-D946B8B4B02B}" type="datetime1">
              <a:rPr lang="en-US" smtClean="0"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tclsh.ic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226082"/>
            <a:ext cx="414337" cy="4143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6C9C-DBA9-2646-862B-F67548CEB4A3}" type="datetime1">
              <a:rPr lang="en-US" smtClean="0"/>
              <a:t>10/11/10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888E-6457-AC45-AA50-42229BFB1B70}" type="datetime1">
              <a:rPr lang="en-US" smtClean="0"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C99DA66-7929-9D43-A84B-6F042E64EC9B}" type="datetime1">
              <a:rPr lang="en-US" smtClean="0"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9876E8C1-C2B3-EE40-BF76-16CAC4495E5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d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Adventures in TclOO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or, Here’s Some Tricks I’ve Been Up To</a:t>
            </a:r>
          </a:p>
          <a:p>
            <a:endParaRPr lang="en-US" dirty="0" smtClean="0"/>
          </a:p>
          <a:p>
            <a:r>
              <a:rPr lang="en-US" dirty="0" smtClean="0"/>
              <a:t>Donal Fellows</a:t>
            </a:r>
            <a:br>
              <a:rPr lang="en-US" dirty="0" smtClean="0"/>
            </a:br>
            <a:r>
              <a:rPr lang="en-US" dirty="0" smtClean="0"/>
              <a:t>University of Manchester / Tcl Core Team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9019">
            <a:off x="5290458" y="3505200"/>
            <a:ext cx="3333750" cy="2800350"/>
          </a:xfrm>
          <a:prstGeom prst="rect">
            <a:avLst/>
          </a:prstGeom>
          <a:ln w="177800">
            <a:solidFill>
              <a:schemeClr val="tx1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TclOO Class</a:t>
            </a:r>
          </a:p>
          <a:p>
            <a:pPr lvl="1"/>
            <a:r>
              <a:rPr lang="en-US" dirty="0" smtClean="0"/>
              <a:t>Wrapper for http package</a:t>
            </a:r>
          </a:p>
          <a:p>
            <a:pPr lvl="1"/>
            <a:r>
              <a:rPr lang="en-US" dirty="0" smtClean="0"/>
              <a:t>Models a Base Resource</a:t>
            </a:r>
          </a:p>
          <a:p>
            <a:pPr lvl="1"/>
            <a:r>
              <a:rPr lang="en-US" dirty="0" smtClean="0"/>
              <a:t>Methods for Each HTTP Verb</a:t>
            </a:r>
          </a:p>
          <a:p>
            <a:pPr lvl="1"/>
            <a:r>
              <a:rPr lang="en-US" dirty="0" smtClean="0"/>
              <a:t>Designed to be </a:t>
            </a:r>
            <a:r>
              <a:rPr lang="en-US" dirty="0" err="1" smtClean="0"/>
              <a:t>Subclassed</a:t>
            </a:r>
            <a:r>
              <a:rPr lang="en-US" dirty="0" smtClean="0"/>
              <a:t>!</a:t>
            </a:r>
          </a:p>
          <a:p>
            <a:r>
              <a:rPr lang="en-US" dirty="0" smtClean="0"/>
              <a:t>Some Production Use</a:t>
            </a:r>
          </a:p>
          <a:p>
            <a:pPr lvl="1"/>
            <a:r>
              <a:rPr lang="en-US" dirty="0" smtClean="0"/>
              <a:t>Testing Interface for Very Complex REST Service</a:t>
            </a:r>
          </a:p>
          <a:p>
            <a:pPr lvl="1"/>
            <a:r>
              <a:rPr lang="en-US" dirty="0" smtClean="0"/>
              <a:t>More than 35 Operations with non-fixed URLs</a:t>
            </a:r>
          </a:p>
          <a:p>
            <a:pPr lvl="2"/>
            <a:r>
              <a:rPr lang="en-US" dirty="0" smtClean="0"/>
              <a:t>Still Growing…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Plan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25686" y="1752600"/>
            <a:ext cx="2212760" cy="7070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oo::object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0"/>
            <a:endCxn id="5" idx="2"/>
          </p:cNvCxnSpPr>
          <p:nvPr/>
        </p:nvCxnSpPr>
        <p:spPr>
          <a:xfrm rot="5400000" flipH="1" flipV="1">
            <a:off x="4181733" y="2710011"/>
            <a:ext cx="500665" cy="1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  <a:endCxn id="6" idx="2"/>
          </p:cNvCxnSpPr>
          <p:nvPr/>
        </p:nvCxnSpPr>
        <p:spPr>
          <a:xfrm rot="5400000" flipH="1" flipV="1">
            <a:off x="4177517" y="3928814"/>
            <a:ext cx="508303" cy="794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38200" y="5398743"/>
            <a:ext cx="221276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 Instance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91200" y="5398743"/>
            <a:ext cx="221276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 Instance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326481" y="5398743"/>
            <a:ext cx="221276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 Instance</a:t>
            </a:r>
            <a:endParaRPr lang="en-US" dirty="0"/>
          </a:p>
        </p:txBody>
      </p:sp>
      <p:cxnSp>
        <p:nvCxnSpPr>
          <p:cNvPr id="19" name="Elbow Connector 18"/>
          <p:cNvCxnSpPr>
            <a:stCxn id="7" idx="2"/>
            <a:endCxn id="13" idx="0"/>
          </p:cNvCxnSpPr>
          <p:nvPr/>
        </p:nvCxnSpPr>
        <p:spPr>
          <a:xfrm rot="5400000">
            <a:off x="2933774" y="3901246"/>
            <a:ext cx="508304" cy="248669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2"/>
            <a:endCxn id="14" idx="0"/>
          </p:cNvCxnSpPr>
          <p:nvPr/>
        </p:nvCxnSpPr>
        <p:spPr>
          <a:xfrm rot="16200000" flipH="1">
            <a:off x="5410273" y="3911436"/>
            <a:ext cx="508304" cy="24663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7" idx="2"/>
            <a:endCxn id="15" idx="0"/>
          </p:cNvCxnSpPr>
          <p:nvPr/>
        </p:nvCxnSpPr>
        <p:spPr>
          <a:xfrm rot="16200000" flipH="1">
            <a:off x="4177914" y="5143796"/>
            <a:ext cx="508304" cy="15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318465" y="1752600"/>
            <a:ext cx="2212760" cy="7070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oo::class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1"/>
            <a:endCxn id="5" idx="3"/>
          </p:cNvCxnSpPr>
          <p:nvPr/>
        </p:nvCxnSpPr>
        <p:spPr>
          <a:xfrm rot="10800000">
            <a:off x="5538447" y="2106139"/>
            <a:ext cx="780019" cy="1588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48" idx="2"/>
            <a:endCxn id="7" idx="3"/>
          </p:cNvCxnSpPr>
          <p:nvPr/>
        </p:nvCxnSpPr>
        <p:spPr>
          <a:xfrm rot="5400000">
            <a:off x="5442637" y="2554692"/>
            <a:ext cx="2077223" cy="188719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1"/>
          <p:cNvCxnSpPr>
            <a:stCxn id="48" idx="2"/>
            <a:endCxn id="6" idx="3"/>
          </p:cNvCxnSpPr>
          <p:nvPr/>
        </p:nvCxnSpPr>
        <p:spPr>
          <a:xfrm rot="5400000">
            <a:off x="6050724" y="1947399"/>
            <a:ext cx="861842" cy="18864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325685" y="2967981"/>
            <a:ext cx="2212760" cy="7070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24891" y="4183362"/>
            <a:ext cx="2212760" cy="7070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Specific Service</a:t>
            </a:r>
            <a:endParaRPr lang="en-US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(Simplified)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775" y="2044700"/>
            <a:ext cx="7918450" cy="4081463"/>
          </a:xfrm>
        </p:spPr>
        <p:txBody>
          <a:bodyPr numCol="2" spcCol="180000"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method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3366FF"/>
                </a:solidFill>
              </a:rPr>
              <a:t>DoRequest</a:t>
            </a:r>
            <a:r>
              <a:rPr lang="en-GB" dirty="0" smtClean="0"/>
              <a:t> </a:t>
            </a:r>
            <a:r>
              <a:rPr lang="en-GB" dirty="0" smtClean="0"/>
              <a:t>{</a:t>
            </a:r>
            <a:br>
              <a:rPr lang="en-GB" dirty="0" smtClean="0"/>
            </a:br>
            <a:r>
              <a:rPr lang="en-GB" dirty="0" smtClean="0"/>
              <a:t>      </a:t>
            </a:r>
            <a:r>
              <a:rPr lang="en-GB" sz="2143" dirty="0" smtClean="0">
                <a:solidFill>
                  <a:srgbClr val="63BC48"/>
                </a:solidFill>
              </a:rPr>
              <a:t>method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url</a:t>
            </a:r>
            <a:r>
              <a:rPr lang="en-GB" dirty="0" smtClean="0"/>
              <a:t> {</a:t>
            </a:r>
            <a:r>
              <a:rPr lang="en-GB" sz="2143" dirty="0" smtClean="0">
                <a:solidFill>
                  <a:srgbClr val="63BC48"/>
                </a:solidFill>
              </a:rPr>
              <a:t>type</a:t>
            </a:r>
            <a:r>
              <a:rPr lang="en-GB" dirty="0" smtClean="0"/>
              <a:t> ""} {</a:t>
            </a:r>
            <a:r>
              <a:rPr lang="en-GB" sz="2143" dirty="0" smtClean="0">
                <a:solidFill>
                  <a:srgbClr val="63BC48"/>
                </a:solidFill>
              </a:rPr>
              <a:t>value</a:t>
            </a:r>
            <a:r>
              <a:rPr lang="en-GB" dirty="0" smtClean="0"/>
              <a:t> ""}} {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for</a:t>
            </a:r>
            <a:r>
              <a:rPr lang="en-GB" dirty="0" smtClean="0"/>
              <a:t> {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set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rs</a:t>
            </a:r>
            <a:r>
              <a:rPr lang="en-GB" dirty="0" smtClean="0"/>
              <a:t> </a:t>
            </a:r>
            <a:r>
              <a:rPr lang="en-GB" dirty="0" smtClean="0"/>
              <a:t>0} {$</a:t>
            </a:r>
            <a:r>
              <a:rPr lang="en-GB" sz="2143" dirty="0" err="1" smtClean="0">
                <a:solidFill>
                  <a:srgbClr val="63BC48"/>
                </a:solidFill>
              </a:rPr>
              <a:t>rs</a:t>
            </a:r>
            <a:r>
              <a:rPr lang="en-GB" dirty="0" smtClean="0"/>
              <a:t> </a:t>
            </a:r>
            <a:r>
              <a:rPr lang="en-GB" dirty="0" smtClean="0"/>
              <a:t>&lt; 5} {</a:t>
            </a:r>
            <a:r>
              <a:rPr lang="en-GB" sz="2194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incr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rs</a:t>
            </a:r>
            <a:r>
              <a:rPr lang="en-GB" dirty="0" smtClean="0"/>
              <a:t>} </a:t>
            </a:r>
            <a:r>
              <a:rPr lang="en-GB" dirty="0" smtClean="0"/>
              <a:t>{</a:t>
            </a:r>
            <a:br>
              <a:rPr lang="en-GB" dirty="0" smtClean="0"/>
            </a:br>
            <a:r>
              <a:rPr lang="en-GB" dirty="0" smtClean="0"/>
              <a:t>      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set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 [</a:t>
            </a:r>
            <a:r>
              <a:rPr lang="en-GB" dirty="0" err="1" smtClean="0"/>
              <a:t>http::geturl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url</a:t>
            </a:r>
            <a:r>
              <a:rPr lang="en-GB" dirty="0" smtClean="0"/>
              <a:t> \</a:t>
            </a:r>
            <a:br>
              <a:rPr lang="en-GB" dirty="0" smtClean="0"/>
            </a:br>
            <a:r>
              <a:rPr lang="en-GB" dirty="0" smtClean="0"/>
              <a:t>            -</a:t>
            </a:r>
            <a:r>
              <a:rPr lang="en-GB" dirty="0" smtClean="0"/>
              <a:t>method $</a:t>
            </a:r>
            <a:r>
              <a:rPr lang="en-GB" sz="2143" dirty="0" smtClean="0">
                <a:solidFill>
                  <a:srgbClr val="63BC48"/>
                </a:solidFill>
              </a:rPr>
              <a:t>method</a:t>
            </a:r>
            <a:r>
              <a:rPr lang="en-GB" dirty="0" smtClean="0"/>
              <a:t> \</a:t>
            </a:r>
            <a:br>
              <a:rPr lang="en-GB" dirty="0" smtClean="0"/>
            </a:br>
            <a:r>
              <a:rPr lang="en-GB" dirty="0" smtClean="0"/>
              <a:t>            -type $</a:t>
            </a:r>
            <a:r>
              <a:rPr lang="en-GB" sz="2143" dirty="0" smtClean="0">
                <a:solidFill>
                  <a:srgbClr val="63BC48"/>
                </a:solidFill>
              </a:rPr>
              <a:t>type</a:t>
            </a:r>
            <a:r>
              <a:rPr lang="en-GB" dirty="0" smtClean="0"/>
              <a:t> -query $</a:t>
            </a:r>
            <a:r>
              <a:rPr lang="en-GB" sz="2143" dirty="0" smtClean="0">
                <a:solidFill>
                  <a:srgbClr val="63BC48"/>
                </a:solidFill>
              </a:rPr>
              <a:t>value</a:t>
            </a:r>
            <a:r>
              <a:rPr lang="en-GB" dirty="0" smtClean="0"/>
              <a:t>]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try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       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if</a:t>
            </a:r>
            <a:r>
              <a:rPr lang="en-GB" dirty="0" smtClean="0"/>
              <a:t> </a:t>
            </a:r>
            <a:r>
              <a:rPr lang="en-GB" dirty="0" smtClean="0"/>
              <a:t>{[</a:t>
            </a:r>
            <a:r>
              <a:rPr lang="en-GB" dirty="0" err="1" smtClean="0"/>
              <a:t>http::ncode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 &gt; 399} </a:t>
            </a:r>
            <a:r>
              <a:rPr lang="en-GB" dirty="0" smtClean="0"/>
              <a:t>{</a:t>
            </a:r>
            <a:br>
              <a:rPr lang="en-GB" dirty="0" smtClean="0"/>
            </a:br>
            <a:r>
              <a:rPr lang="en-GB" dirty="0" smtClean="0"/>
              <a:t>            </a:t>
            </a:r>
            <a:r>
              <a:rPr lang="en-GB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 ERROR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/>
              <a:t>       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set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msg</a:t>
            </a:r>
            <a:r>
              <a:rPr lang="en-GB" dirty="0" smtClean="0"/>
              <a:t> [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</a:t>
            </a:r>
            <a:r>
              <a:rPr lang="en-GB" dirty="0" smtClean="0"/>
              <a:t> </a:t>
            </a:r>
            <a:r>
              <a:rPr lang="en-GB" dirty="0" err="1" smtClean="0"/>
              <a:t>ExtractError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</a:t>
            </a:r>
            <a:r>
              <a:rPr lang="en-GB" sz="2194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return</a:t>
            </a:r>
            <a:r>
              <a:rPr lang="en-GB" dirty="0" smtClean="0"/>
              <a:t> -code error $</a:t>
            </a:r>
            <a:r>
              <a:rPr lang="en-GB" sz="2143" dirty="0" err="1" smtClean="0">
                <a:solidFill>
                  <a:srgbClr val="63BC48"/>
                </a:solidFill>
              </a:rPr>
              <a:t>msg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</a:t>
            </a:r>
            <a:r>
              <a:rPr lang="en-GB" dirty="0" smtClean="0"/>
              <a:t>} </a:t>
            </a:r>
            <a:r>
              <a:rPr lang="en-GB" sz="2143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elseif</a:t>
            </a:r>
            <a:r>
              <a:rPr lang="en-GB" dirty="0" smtClean="0"/>
              <a:t> {[</a:t>
            </a:r>
            <a:r>
              <a:rPr lang="en-GB" dirty="0" err="1" smtClean="0"/>
              <a:t>http::ncode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 &gt; 299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||[</a:t>
            </a:r>
            <a:r>
              <a:rPr lang="en-GB" dirty="0" err="1" smtClean="0"/>
              <a:t>http::ncode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]==201</a:t>
            </a:r>
            <a:r>
              <a:rPr lang="en-GB" dirty="0" smtClean="0"/>
              <a:t>} </a:t>
            </a:r>
            <a:r>
              <a:rPr lang="en-GB" dirty="0" smtClean="0"/>
              <a:t>{</a:t>
            </a:r>
            <a:br>
              <a:rPr lang="en-GB" dirty="0" smtClean="0"/>
            </a:br>
            <a:r>
              <a:rPr lang="en-GB" dirty="0" smtClean="0"/>
              <a:t>            </a:t>
            </a:r>
            <a:r>
              <a:rPr lang="en-GB" b="1" i="1" dirty="0" smtClean="0">
                <a:solidFill>
                  <a:srgbClr val="FFCF68"/>
                </a:solidFill>
              </a:rPr>
              <a:t># REDIRECT</a:t>
            </a:r>
            <a:r>
              <a:rPr lang="en-GB" b="1" i="1" dirty="0" smtClean="0"/>
              <a:t/>
            </a:r>
            <a:br>
              <a:rPr lang="en-GB" b="1" i="1" dirty="0" smtClean="0"/>
            </a:br>
            <a:r>
              <a:rPr lang="en-GB" b="1" i="1" dirty="0" smtClean="0"/>
              <a:t>   </a:t>
            </a:r>
            <a:r>
              <a:rPr lang="en-GB" dirty="0" smtClean="0"/>
              <a:t>     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try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         </a:t>
            </a:r>
            <a:r>
              <a:rPr lang="en-GB" dirty="0" smtClean="0"/>
              <a:t>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set</a:t>
            </a:r>
            <a:r>
              <a:rPr lang="en-GB" dirty="0" smtClean="0"/>
              <a:t> </a:t>
            </a:r>
            <a:r>
              <a:rPr lang="en-GB" sz="2143" dirty="0" smtClean="0">
                <a:solidFill>
                  <a:srgbClr val="63BC48"/>
                </a:solidFill>
              </a:rPr>
              <a:t>location</a:t>
            </a:r>
            <a:r>
              <a:rPr lang="en-GB" dirty="0" smtClean="0"/>
              <a:t> [</a:t>
            </a:r>
            <a:r>
              <a:rPr lang="en-GB" sz="2143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dict</a:t>
            </a:r>
            <a:r>
              <a:rPr lang="en-GB" dirty="0" smtClean="0"/>
              <a:t>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get</a:t>
            </a:r>
            <a:r>
              <a:rPr lang="en-GB" dirty="0" smtClean="0"/>
              <a:t> \</a:t>
            </a:r>
            <a:br>
              <a:rPr lang="en-GB" dirty="0" smtClean="0"/>
            </a:br>
            <a:r>
              <a:rPr lang="en-GB" dirty="0" smtClean="0"/>
              <a:t>                   [</a:t>
            </a:r>
            <a:r>
              <a:rPr lang="en-GB" dirty="0" err="1" smtClean="0"/>
              <a:t>http::meta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 Location]</a:t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}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on</a:t>
            </a:r>
            <a:r>
              <a:rPr lang="en-GB" dirty="0" smtClean="0"/>
              <a:t> error {} {</a:t>
            </a:r>
            <a:br>
              <a:rPr lang="en-GB" dirty="0" smtClean="0"/>
            </a:br>
            <a:r>
              <a:rPr lang="en-GB" dirty="0" smtClean="0"/>
              <a:t>           </a:t>
            </a:r>
            <a:r>
              <a:rPr lang="en-GB" dirty="0" smtClean="0"/>
              <a:t>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error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"missing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location!"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}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</a:t>
            </a:r>
            <a:r>
              <a:rPr lang="en-GB" dirty="0" smtClean="0"/>
              <a:t> </a:t>
            </a:r>
            <a:r>
              <a:rPr lang="en-GB" dirty="0" err="1" smtClean="0"/>
              <a:t>OnRedirect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 $</a:t>
            </a:r>
            <a:r>
              <a:rPr lang="en-GB" sz="2143" dirty="0" smtClean="0">
                <a:solidFill>
                  <a:srgbClr val="63BC48"/>
                </a:solidFill>
              </a:rPr>
              <a:t>location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/>
              <a:t>    }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else</a:t>
            </a:r>
            <a:r>
              <a:rPr lang="en-GB" dirty="0" smtClean="0"/>
              <a:t> </a:t>
            </a:r>
            <a:r>
              <a:rPr lang="en-GB" dirty="0" smtClean="0"/>
              <a:t>{</a:t>
            </a:r>
            <a:br>
              <a:rPr lang="en-GB" dirty="0" smtClean="0"/>
            </a:br>
            <a:r>
              <a:rPr lang="en-GB" dirty="0" smtClean="0"/>
              <a:t>            </a:t>
            </a:r>
            <a:r>
              <a:rPr lang="en-GB" b="1" i="1" dirty="0" smtClean="0">
                <a:solidFill>
                  <a:srgbClr val="FFCF68"/>
                </a:solidFill>
              </a:rPr>
              <a:t># SUCCESS</a:t>
            </a:r>
            <a:r>
              <a:rPr lang="en-GB" b="1" i="1" dirty="0" smtClean="0"/>
              <a:t/>
            </a:r>
            <a:br>
              <a:rPr lang="en-GB" b="1" i="1" dirty="0" smtClean="0"/>
            </a:br>
            <a:r>
              <a:rPr lang="en-GB" dirty="0" smtClean="0"/>
              <a:t>        </a:t>
            </a:r>
            <a:r>
              <a:rPr lang="en-GB" dirty="0" smtClean="0"/>
              <a:t> 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return</a:t>
            </a:r>
            <a:r>
              <a:rPr lang="en-GB" dirty="0" smtClean="0"/>
              <a:t> </a:t>
            </a:r>
            <a:r>
              <a:rPr lang="en-GB" dirty="0" smtClean="0"/>
              <a:t>[</a:t>
            </a:r>
            <a:r>
              <a:rPr lang="en-GB" dirty="0" err="1" smtClean="0"/>
              <a:t>http::data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>]</a:t>
            </a:r>
            <a:br>
              <a:rPr lang="en-GB" dirty="0" smtClean="0"/>
            </a:br>
            <a:r>
              <a:rPr lang="en-GB" dirty="0" smtClean="0"/>
              <a:t>         }</a:t>
            </a:r>
            <a:br>
              <a:rPr lang="en-GB" dirty="0" smtClean="0"/>
            </a:br>
            <a:r>
              <a:rPr lang="en-GB" dirty="0" smtClean="0"/>
              <a:t>      </a:t>
            </a:r>
            <a:r>
              <a:rPr lang="en-GB" dirty="0" smtClean="0"/>
              <a:t>}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finally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       </a:t>
            </a:r>
            <a:r>
              <a:rPr lang="en-GB" dirty="0" err="1" smtClean="0"/>
              <a:t>http::cleanup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tok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}</a:t>
            </a:r>
            <a:br>
              <a:rPr lang="en-GB" dirty="0" smtClean="0"/>
            </a:br>
            <a:r>
              <a:rPr lang="en-GB" dirty="0" smtClean="0"/>
              <a:t>   }</a:t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error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D1D7E1"/>
                </a:solidFill>
              </a:rPr>
              <a:t>"too many redirections!"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}</a:t>
            </a:r>
          </a:p>
          <a:p>
            <a:pPr marL="0" indent="0">
              <a:buNone/>
            </a:pP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method</a:t>
            </a:r>
            <a:r>
              <a:rPr lang="en-GB" dirty="0" smtClean="0"/>
              <a:t> </a:t>
            </a:r>
            <a:r>
              <a:rPr lang="en-GB" sz="2143" b="1" dirty="0" smtClean="0">
                <a:solidFill>
                  <a:srgbClr val="3366FF"/>
                </a:solidFill>
              </a:rPr>
              <a:t>GET</a:t>
            </a:r>
            <a:r>
              <a:rPr lang="en-GB" dirty="0" smtClean="0"/>
              <a:t> </a:t>
            </a:r>
            <a:r>
              <a:rPr lang="en-GB" sz="2143" dirty="0" err="1" smtClean="0">
                <a:solidFill>
                  <a:srgbClr val="63BC48"/>
                </a:solidFill>
              </a:rPr>
              <a:t>args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return</a:t>
            </a:r>
            <a:r>
              <a:rPr lang="en-GB" dirty="0" smtClean="0"/>
              <a:t> [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</a:t>
            </a:r>
            <a:r>
              <a:rPr lang="en-GB" dirty="0" smtClean="0"/>
              <a:t> </a:t>
            </a:r>
            <a:r>
              <a:rPr lang="en-GB" dirty="0" err="1" smtClean="0"/>
              <a:t>DoRequest</a:t>
            </a:r>
            <a:r>
              <a:rPr lang="en-GB" dirty="0" smtClean="0"/>
              <a:t> GET \</a:t>
            </a:r>
            <a:br>
              <a:rPr lang="en-GB" dirty="0" smtClean="0"/>
            </a:br>
            <a:r>
              <a:rPr lang="en-GB" dirty="0" smtClean="0"/>
              <a:t>         $</a:t>
            </a:r>
            <a:r>
              <a:rPr lang="en-GB" sz="2143" dirty="0" smtClean="0">
                <a:solidFill>
                  <a:srgbClr val="63BC48"/>
                </a:solidFill>
              </a:rPr>
              <a:t>base</a:t>
            </a:r>
            <a:r>
              <a:rPr lang="en-GB" dirty="0" smtClean="0"/>
              <a:t>/[</a:t>
            </a:r>
            <a:r>
              <a:rPr lang="en-GB" sz="2143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join</a:t>
            </a:r>
            <a:r>
              <a:rPr lang="en-GB" dirty="0" smtClean="0"/>
              <a:t> $</a:t>
            </a:r>
            <a:r>
              <a:rPr lang="en-GB" sz="2143" dirty="0" err="1" smtClean="0">
                <a:solidFill>
                  <a:srgbClr val="63BC48"/>
                </a:solidFill>
              </a:rPr>
              <a:t>args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"/"</a:t>
            </a:r>
            <a:r>
              <a:rPr lang="en-GB" dirty="0" smtClean="0"/>
              <a:t>]]</a:t>
            </a:r>
            <a:br>
              <a:rPr lang="en-GB" dirty="0" smtClean="0"/>
            </a:br>
            <a:r>
              <a:rPr lang="en-GB" dirty="0" smtClean="0"/>
              <a:t>}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oo</a:t>
            </a:r>
            <a:r>
              <a:rPr lang="en-GB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::class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create </a:t>
            </a:r>
            <a:r>
              <a:rPr lang="en-GB" b="1" dirty="0" smtClean="0">
                <a:solidFill>
                  <a:srgbClr val="3366FF"/>
                </a:solidFill>
              </a:rPr>
              <a:t>Service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superclass</a:t>
            </a:r>
            <a:r>
              <a:rPr lang="en-GB" dirty="0" smtClean="0"/>
              <a:t> REST</a:t>
            </a:r>
            <a:br>
              <a:rPr lang="en-GB" dirty="0" smtClean="0"/>
            </a:br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b="1" i="1" dirty="0" smtClean="0">
                <a:solidFill>
                  <a:schemeClr val="accent1"/>
                </a:solidFill>
              </a:rPr>
              <a:t># … etc …</a:t>
            </a:r>
            <a:br>
              <a:rPr lang="en-GB" b="1" i="1" dirty="0" smtClean="0">
                <a:solidFill>
                  <a:schemeClr val="accent1"/>
                </a:solidFill>
              </a:rPr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method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3366FF"/>
                </a:solidFill>
              </a:rPr>
              <a:t>status</a:t>
            </a:r>
            <a:r>
              <a:rPr lang="en-GB" dirty="0" smtClean="0"/>
              <a:t> {{</a:t>
            </a:r>
            <a:r>
              <a:rPr lang="en-GB" dirty="0" smtClean="0">
                <a:solidFill>
                  <a:srgbClr val="63BC48"/>
                </a:solidFill>
              </a:rPr>
              <a:t>status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""</a:t>
            </a:r>
            <a:r>
              <a:rPr lang="en-GB" dirty="0" smtClean="0"/>
              <a:t>}} {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if</a:t>
            </a:r>
            <a:r>
              <a:rPr lang="en-GB" dirty="0" smtClean="0"/>
              <a:t> {$</a:t>
            </a:r>
            <a:r>
              <a:rPr lang="en-GB" dirty="0" smtClean="0">
                <a:solidFill>
                  <a:srgbClr val="63BC48"/>
                </a:solidFill>
              </a:rPr>
              <a:t>status</a:t>
            </a:r>
            <a:r>
              <a:rPr lang="en-GB" dirty="0" smtClean="0"/>
              <a:t> </a:t>
            </a:r>
            <a:r>
              <a:rPr lang="en-GB" dirty="0" err="1" smtClean="0"/>
              <a:t>eq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""</a:t>
            </a:r>
            <a:r>
              <a:rPr lang="en-GB" dirty="0" smtClean="0"/>
              <a:t>} {</a:t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/>
              <a:t>     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return</a:t>
            </a:r>
            <a:r>
              <a:rPr lang="en-GB" dirty="0" smtClean="0"/>
              <a:t> </a:t>
            </a:r>
            <a:r>
              <a:rPr lang="en-GB" dirty="0" smtClean="0"/>
              <a:t>[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</a:t>
            </a:r>
            <a:r>
              <a:rPr lang="en-GB" dirty="0" smtClean="0"/>
              <a:t> GET status]</a:t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      }</a:t>
            </a:r>
            <a:br>
              <a:rPr lang="en-GB" dirty="0" smtClean="0"/>
            </a:br>
            <a:r>
              <a:rPr lang="en-GB" dirty="0" smtClean="0"/>
              <a:t>     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</a:t>
            </a:r>
            <a:r>
              <a:rPr lang="en-GB" dirty="0" smtClean="0"/>
              <a:t> PUT status text/plain $</a:t>
            </a:r>
            <a:r>
              <a:rPr lang="en-GB" dirty="0" smtClean="0">
                <a:solidFill>
                  <a:srgbClr val="63BC48"/>
                </a:solidFill>
              </a:rPr>
              <a:t>status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return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}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902739" y="1805594"/>
            <a:ext cx="1392574" cy="7398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Bioscience Services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7055139" y="1957994"/>
            <a:ext cx="1392574" cy="7398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Bioscience Services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7207539" y="2110394"/>
            <a:ext cx="1392574" cy="7398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Bioscience Services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Was Using This For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42076" y="1636666"/>
            <a:ext cx="3565548" cy="4515822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Workflow Server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56683" y="2160954"/>
            <a:ext cx="2902301" cy="1025267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600" dirty="0" smtClean="0"/>
              <a:t>Web Front End</a:t>
            </a:r>
            <a:endParaRPr lang="en-US" sz="1600" dirty="0"/>
          </a:p>
        </p:txBody>
      </p:sp>
      <p:sp>
        <p:nvSpPr>
          <p:cNvPr id="8" name="Can 7"/>
          <p:cNvSpPr/>
          <p:nvPr/>
        </p:nvSpPr>
        <p:spPr>
          <a:xfrm>
            <a:off x="2656683" y="5190190"/>
            <a:ext cx="1211820" cy="637776"/>
          </a:xfrm>
          <a:prstGeom prst="can">
            <a:avLst/>
          </a:prstGeom>
          <a:solidFill>
            <a:srgbClr val="7F7F7F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Database</a:t>
            </a:r>
            <a:endParaRPr lang="en-US" sz="1600" dirty="0"/>
          </a:p>
        </p:txBody>
      </p:sp>
      <p:sp>
        <p:nvSpPr>
          <p:cNvPr id="9" name="Can 8"/>
          <p:cNvSpPr/>
          <p:nvPr/>
        </p:nvSpPr>
        <p:spPr>
          <a:xfrm>
            <a:off x="4347163" y="5190190"/>
            <a:ext cx="1211820" cy="637776"/>
          </a:xfrm>
          <a:prstGeom prst="can">
            <a:avLst/>
          </a:prstGeom>
          <a:solidFill>
            <a:schemeClr val="bg1">
              <a:lumMod val="5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Filesystem</a:t>
            </a:r>
            <a:endParaRPr lang="en-US" sz="1600" dirty="0"/>
          </a:p>
        </p:txBody>
      </p:sp>
      <p:cxnSp>
        <p:nvCxnSpPr>
          <p:cNvPr id="10" name="Elbow Connector 9"/>
          <p:cNvCxnSpPr>
            <a:stCxn id="36" idx="3"/>
            <a:endCxn id="6" idx="1"/>
          </p:cNvCxnSpPr>
          <p:nvPr/>
        </p:nvCxnSpPr>
        <p:spPr>
          <a:xfrm>
            <a:off x="1490469" y="2673587"/>
            <a:ext cx="1166214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6" idx="2"/>
            <a:endCxn id="7" idx="0"/>
          </p:cNvCxnSpPr>
          <p:nvPr/>
        </p:nvCxnSpPr>
        <p:spPr>
          <a:xfrm rot="5400000">
            <a:off x="3913703" y="3380352"/>
            <a:ext cx="38826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2"/>
            <a:endCxn id="8" idx="1"/>
          </p:cNvCxnSpPr>
          <p:nvPr/>
        </p:nvCxnSpPr>
        <p:spPr>
          <a:xfrm rot="5400000">
            <a:off x="3530265" y="4612620"/>
            <a:ext cx="309899" cy="845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2"/>
            <a:endCxn id="9" idx="1"/>
          </p:cNvCxnSpPr>
          <p:nvPr/>
        </p:nvCxnSpPr>
        <p:spPr>
          <a:xfrm rot="16200000" flipH="1">
            <a:off x="4375504" y="4612620"/>
            <a:ext cx="309899" cy="84523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902739" y="3186221"/>
            <a:ext cx="1392574" cy="7398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Heliophysics</a:t>
            </a:r>
            <a:r>
              <a:rPr lang="en-US" sz="1600" dirty="0" smtClean="0"/>
              <a:t> Services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7055139" y="3338621"/>
            <a:ext cx="1392574" cy="7398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Heliophysics</a:t>
            </a:r>
            <a:r>
              <a:rPr lang="en-US" sz="1600" dirty="0" smtClean="0"/>
              <a:t> Services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7207539" y="3491021"/>
            <a:ext cx="1392574" cy="7398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Heliophysics</a:t>
            </a:r>
            <a:r>
              <a:rPr lang="en-US" sz="1600" dirty="0" smtClean="0"/>
              <a:t> Services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6902739" y="4575491"/>
            <a:ext cx="1392574" cy="7398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Chemistry Services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7055139" y="4727891"/>
            <a:ext cx="1392574" cy="7398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Chemistry Services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7207539" y="4880291"/>
            <a:ext cx="1392574" cy="7398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Chemistry Services</a:t>
            </a:r>
            <a:endParaRPr lang="en-US" sz="1600" dirty="0"/>
          </a:p>
        </p:txBody>
      </p:sp>
      <p:sp>
        <p:nvSpPr>
          <p:cNvPr id="23" name="Left Brace 22"/>
          <p:cNvSpPr/>
          <p:nvPr/>
        </p:nvSpPr>
        <p:spPr>
          <a:xfrm>
            <a:off x="6595099" y="1648309"/>
            <a:ext cx="307640" cy="449724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Elbow Connector 31"/>
          <p:cNvCxnSpPr>
            <a:endCxn id="23" idx="1"/>
          </p:cNvCxnSpPr>
          <p:nvPr/>
        </p:nvCxnSpPr>
        <p:spPr>
          <a:xfrm>
            <a:off x="5558983" y="3896933"/>
            <a:ext cx="103611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177710" y="5887038"/>
            <a:ext cx="43200" cy="43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177710" y="6001338"/>
            <a:ext cx="43200" cy="43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cument 27"/>
          <p:cNvSpPr/>
          <p:nvPr/>
        </p:nvSpPr>
        <p:spPr>
          <a:xfrm>
            <a:off x="4038673" y="2743495"/>
            <a:ext cx="914400" cy="335996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Workflow</a:t>
            </a:r>
            <a:endParaRPr lang="en-US" sz="1200" dirty="0"/>
          </a:p>
        </p:txBody>
      </p:sp>
      <p:sp>
        <p:nvSpPr>
          <p:cNvPr id="29" name="Document 28"/>
          <p:cNvSpPr/>
          <p:nvPr/>
        </p:nvSpPr>
        <p:spPr>
          <a:xfrm>
            <a:off x="3479371" y="2301706"/>
            <a:ext cx="914400" cy="335996"/>
          </a:xfrm>
          <a:prstGeom prst="flowChartDocumen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Workflow</a:t>
            </a:r>
            <a:endParaRPr lang="en-US" sz="1200" dirty="0"/>
          </a:p>
        </p:txBody>
      </p:sp>
      <p:sp>
        <p:nvSpPr>
          <p:cNvPr id="30" name="Document 29"/>
          <p:cNvSpPr/>
          <p:nvPr/>
        </p:nvSpPr>
        <p:spPr>
          <a:xfrm>
            <a:off x="4528063" y="2301706"/>
            <a:ext cx="914400" cy="335996"/>
          </a:xfrm>
          <a:prstGeom prst="flowChartDocumen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Workflow</a:t>
            </a:r>
            <a:endParaRPr lang="en-US" sz="1200" dirty="0"/>
          </a:p>
        </p:txBody>
      </p:sp>
      <p:sp>
        <p:nvSpPr>
          <p:cNvPr id="27" name="Oval 26"/>
          <p:cNvSpPr/>
          <p:nvPr/>
        </p:nvSpPr>
        <p:spPr>
          <a:xfrm>
            <a:off x="7177710" y="6109288"/>
            <a:ext cx="43200" cy="43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56684" y="3574483"/>
            <a:ext cx="2902300" cy="1305808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Taverna 2 Server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773205" y="4078452"/>
            <a:ext cx="792344" cy="649439"/>
          </a:xfrm>
          <a:prstGeom prst="rect">
            <a:avLst/>
          </a:prstGeom>
          <a:effectLst/>
          <a:scene3d>
            <a:camera prst="orthographicFront">
              <a:rot lat="10800000" lon="0" rev="0"/>
            </a:camera>
            <a:lightRig rig="threePt" dir="t"/>
          </a:scene3d>
          <a:sp3d extrusionH="25400" prstMaterial="translucentPowder">
            <a:bevelT w="50800" h="50800" prst="softRound"/>
            <a:bevelB w="508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flatTx/>
          </a:bodyPr>
          <a:lstStyle/>
          <a:p>
            <a:pPr algn="ctr"/>
            <a:r>
              <a:rPr lang="en-US" sz="1200" dirty="0" smtClean="0"/>
              <a:t>Taverna Engine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3711662" y="4078452"/>
            <a:ext cx="792344" cy="649439"/>
          </a:xfrm>
          <a:prstGeom prst="rect">
            <a:avLst/>
          </a:prstGeom>
          <a:effectLst/>
          <a:scene3d>
            <a:camera prst="orthographicFront">
              <a:rot lat="10800000" lon="0" rev="0"/>
            </a:camera>
            <a:lightRig rig="threePt" dir="t"/>
          </a:scene3d>
          <a:sp3d extrusionH="25400" prstMaterial="translucentPowder">
            <a:bevelT w="50800" h="50800" prst="softRound"/>
            <a:bevelB w="508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flatTx/>
          </a:bodyPr>
          <a:lstStyle/>
          <a:p>
            <a:pPr algn="ctr"/>
            <a:r>
              <a:rPr lang="en-US" sz="1200" dirty="0" smtClean="0"/>
              <a:t>Taverna Engine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4650119" y="4078452"/>
            <a:ext cx="792344" cy="649439"/>
          </a:xfrm>
          <a:prstGeom prst="rect">
            <a:avLst/>
          </a:prstGeom>
          <a:effectLst/>
          <a:scene3d>
            <a:camera prst="orthographicFront">
              <a:rot lat="10800000" lon="0" rev="0"/>
            </a:camera>
            <a:lightRig rig="threePt" dir="t"/>
          </a:scene3d>
          <a:sp3d extrusionH="25400" prstMaterial="translucentPowder">
            <a:bevelT w="50800" h="50800" prst="softRound"/>
            <a:bevelB w="508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flatTx/>
          </a:bodyPr>
          <a:lstStyle/>
          <a:p>
            <a:pPr algn="ctr"/>
            <a:r>
              <a:rPr lang="en-US" sz="1200" dirty="0" smtClean="0"/>
              <a:t>Taverna Engine</a:t>
            </a:r>
            <a:endParaRPr lang="en-US" sz="12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3940" y="2160954"/>
            <a:ext cx="1076529" cy="1025266"/>
          </a:xfrm>
          <a:prstGeom prst="rect">
            <a:avLst/>
          </a:prstGeom>
          <a:solidFill>
            <a:srgbClr val="FFFFFF">
              <a:alpha val="54000"/>
            </a:srgbClr>
          </a:solidFill>
          <a:effectLst>
            <a:glow rad="101600">
              <a:schemeClr val="tx1">
                <a:lumMod val="75000"/>
                <a:alpha val="75000"/>
              </a:schemeClr>
            </a:glow>
          </a:effectLst>
        </p:spPr>
      </p:pic>
      <p:sp>
        <p:nvSpPr>
          <p:cNvPr id="39" name="Line Callout 1 (No Border) 38"/>
          <p:cNvSpPr/>
          <p:nvPr/>
        </p:nvSpPr>
        <p:spPr>
          <a:xfrm>
            <a:off x="762000" y="4230852"/>
            <a:ext cx="1143000" cy="649439"/>
          </a:xfrm>
          <a:prstGeom prst="callout1">
            <a:avLst>
              <a:gd name="adj1" fmla="val 4637"/>
              <a:gd name="adj2" fmla="val 93902"/>
              <a:gd name="adj3" fmla="val -60894"/>
              <a:gd name="adj4" fmla="val 193706"/>
            </a:avLst>
          </a:prstGeom>
          <a:ln>
            <a:solidFill>
              <a:schemeClr val="tx1"/>
            </a:solidFill>
          </a:ln>
          <a:effectLst>
            <a:glow rad="63500">
              <a:schemeClr val="tx1">
                <a:alpha val="75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Testing This Part</a:t>
            </a:r>
            <a:endParaRPr lang="en-US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6396926" cy="1270752"/>
          </a:xfrm>
        </p:spPr>
        <p:txBody>
          <a:bodyPr>
            <a:normAutofit/>
          </a:bodyPr>
          <a:lstStyle/>
          <a:p>
            <a:r>
              <a:rPr lang="en-US" dirty="0" smtClean="0"/>
              <a:t>Wrapping TDBC with…</a:t>
            </a:r>
            <a:endParaRPr lang="en-US" dirty="0"/>
          </a:p>
        </p:txBody>
      </p:sp>
      <p:pic>
        <p:nvPicPr>
          <p:cNvPr id="7" name="Picture Placeholder 6" descr="database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-738" b="-1148"/>
          <a:stretch>
            <a:fillRect/>
          </a:stretch>
        </p:blipFill>
        <p:spPr>
          <a:xfrm rot="21263043">
            <a:off x="5231635" y="1056737"/>
            <a:ext cx="3433660" cy="2623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Object-Relational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are Natural Way to Model World</a:t>
            </a:r>
          </a:p>
          <a:p>
            <a:pPr lvl="1"/>
            <a:r>
              <a:rPr lang="en-US" dirty="0" smtClean="0"/>
              <a:t>Well, much of it…</a:t>
            </a:r>
          </a:p>
          <a:p>
            <a:r>
              <a:rPr lang="en-US" dirty="0" smtClean="0"/>
              <a:t>Relational Databases are Excellent at Managing Data</a:t>
            </a:r>
          </a:p>
          <a:p>
            <a:r>
              <a:rPr lang="en-US" dirty="0" smtClean="0"/>
              <a:t>Build Links between Objects and Databases</a:t>
            </a:r>
          </a:p>
          <a:p>
            <a:pPr lvl="1"/>
            <a:r>
              <a:rPr lang="en-US" dirty="0" smtClean="0"/>
              <a:t>Many Languages Have Them</a:t>
            </a:r>
          </a:p>
          <a:p>
            <a:pPr lvl="2"/>
            <a:r>
              <a:rPr lang="en-US" dirty="0" smtClean="0"/>
              <a:t>Java, C#, Ruby, …</a:t>
            </a:r>
          </a:p>
          <a:p>
            <a:pPr lvl="1"/>
            <a:r>
              <a:rPr lang="en-US" dirty="0" smtClean="0"/>
              <a:t>Wanted to do in Tcl</a:t>
            </a:r>
          </a:p>
          <a:p>
            <a:pPr lvl="2"/>
            <a:r>
              <a:rPr lang="en-US" dirty="0" smtClean="0"/>
              <a:t>Leverage TclOO and TDBC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First or Objects First?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First</a:t>
            </a:r>
          </a:p>
          <a:p>
            <a:pPr lvl="1"/>
            <a:r>
              <a:rPr lang="en-US" dirty="0" smtClean="0"/>
              <a:t>Data is already in the database</a:t>
            </a:r>
          </a:p>
          <a:p>
            <a:pPr lvl="1"/>
            <a:r>
              <a:rPr lang="en-US" dirty="0" smtClean="0"/>
              <a:t>How to introspect database’s structure</a:t>
            </a:r>
          </a:p>
          <a:p>
            <a:pPr lvl="1"/>
            <a:r>
              <a:rPr lang="en-US" dirty="0" smtClean="0"/>
              <a:t>How to represent naturally as objects</a:t>
            </a:r>
          </a:p>
          <a:p>
            <a:r>
              <a:rPr lang="en-US" dirty="0" smtClean="0"/>
              <a:t>Objects First</a:t>
            </a:r>
          </a:p>
          <a:p>
            <a:pPr lvl="1"/>
            <a:r>
              <a:rPr lang="en-US" dirty="0" smtClean="0"/>
              <a:t>Data is in objects</a:t>
            </a:r>
          </a:p>
          <a:p>
            <a:pPr lvl="1"/>
            <a:r>
              <a:rPr lang="en-US" dirty="0" smtClean="0"/>
              <a:t>How to construct database to store and restore</a:t>
            </a:r>
          </a:p>
          <a:p>
            <a:r>
              <a:rPr lang="en-US" dirty="0" smtClean="0"/>
              <a:t>My ORM Package is Data First</a:t>
            </a:r>
          </a:p>
          <a:p>
            <a:pPr lvl="1"/>
            <a:r>
              <a:rPr lang="en-US" dirty="0" smtClean="0"/>
              <a:t>Dynamic class construction!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Class Plan</a:t>
            </a:r>
            <a:endParaRPr lang="en-US" dirty="0"/>
          </a:p>
        </p:txBody>
      </p:sp>
      <p:sp>
        <p:nvSpPr>
          <p:cNvPr id="4" name="Rectangle 3"/>
          <p:cNvSpPr>
            <a:spLocks noChangeAspect="1" noChangeArrowheads="1"/>
          </p:cNvSpPr>
          <p:nvPr/>
        </p:nvSpPr>
        <p:spPr bwMode="auto">
          <a:xfrm>
            <a:off x="1317924" y="2062969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oo::object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5" name="Rectangle 4"/>
          <p:cNvSpPr>
            <a:spLocks noChangeAspect="1" noChangeArrowheads="1"/>
          </p:cNvSpPr>
          <p:nvPr/>
        </p:nvSpPr>
        <p:spPr bwMode="auto">
          <a:xfrm>
            <a:off x="5229548" y="2062969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oo::class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6" name="Rectangle 5"/>
          <p:cNvSpPr>
            <a:spLocks noChangeAspect="1" noChangeArrowheads="1"/>
          </p:cNvSpPr>
          <p:nvPr/>
        </p:nvSpPr>
        <p:spPr bwMode="auto">
          <a:xfrm>
            <a:off x="1317924" y="3665738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Database</a:t>
            </a:r>
          </a:p>
        </p:txBody>
      </p:sp>
      <p:sp>
        <p:nvSpPr>
          <p:cNvPr id="7" name="Rectangle 6"/>
          <p:cNvSpPr>
            <a:spLocks noChangeAspect="1" noChangeArrowheads="1"/>
          </p:cNvSpPr>
          <p:nvPr/>
        </p:nvSpPr>
        <p:spPr bwMode="auto">
          <a:xfrm>
            <a:off x="5229548" y="3665738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Table</a:t>
            </a:r>
          </a:p>
        </p:txBody>
      </p:sp>
      <p:sp>
        <p:nvSpPr>
          <p:cNvPr id="8" name="Rectangle 7"/>
          <p:cNvSpPr>
            <a:spLocks noChangeAspect="1" noChangeArrowheads="1"/>
          </p:cNvSpPr>
          <p:nvPr/>
        </p:nvSpPr>
        <p:spPr bwMode="auto">
          <a:xfrm>
            <a:off x="1317924" y="5268506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NamedRow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9" name="Rectangle 8"/>
          <p:cNvSpPr>
            <a:spLocks noChangeAspect="1" noChangeArrowheads="1"/>
          </p:cNvSpPr>
          <p:nvPr/>
        </p:nvSpPr>
        <p:spPr bwMode="auto">
          <a:xfrm>
            <a:off x="5229548" y="5268506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AnonRow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cxnSp>
        <p:nvCxnSpPr>
          <p:cNvPr id="10" name="Straight Arrow Connector 9"/>
          <p:cNvCxnSpPr>
            <a:cxnSpLocks noChangeAspect="1"/>
            <a:stCxn id="7" idx="0"/>
            <a:endCxn id="5" idx="2"/>
          </p:cNvCxnSpPr>
          <p:nvPr/>
        </p:nvCxnSpPr>
        <p:spPr>
          <a:xfrm rot="5400000" flipH="1" flipV="1">
            <a:off x="5863977" y="3242785"/>
            <a:ext cx="845906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cxnSpLocks noChangeAspect="1"/>
            <a:stCxn id="6" idx="0"/>
            <a:endCxn id="4" idx="2"/>
          </p:cNvCxnSpPr>
          <p:nvPr/>
        </p:nvCxnSpPr>
        <p:spPr>
          <a:xfrm rot="5400000" flipH="1" flipV="1">
            <a:off x="1952353" y="3242785"/>
            <a:ext cx="845906" cy="15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cxnSpLocks noChangeAspect="1"/>
            <a:stCxn id="5" idx="1"/>
            <a:endCxn id="4" idx="3"/>
          </p:cNvCxnSpPr>
          <p:nvPr/>
        </p:nvCxnSpPr>
        <p:spPr>
          <a:xfrm rot="10800000">
            <a:off x="3432688" y="2441401"/>
            <a:ext cx="1796860" cy="15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hape 22"/>
          <p:cNvCxnSpPr>
            <a:cxnSpLocks noChangeAspect="1"/>
            <a:stCxn id="8" idx="0"/>
            <a:endCxn id="14" idx="2"/>
          </p:cNvCxnSpPr>
          <p:nvPr/>
        </p:nvCxnSpPr>
        <p:spPr>
          <a:xfrm rot="5400000" flipH="1" flipV="1">
            <a:off x="2772964" y="3646696"/>
            <a:ext cx="1224153" cy="2019468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>
            <a:spLocks noChangeAspect="1"/>
          </p:cNvSpPr>
          <p:nvPr/>
        </p:nvSpPr>
        <p:spPr>
          <a:xfrm>
            <a:off x="4116516" y="3662208"/>
            <a:ext cx="556515" cy="38214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4116516" y="4035070"/>
            <a:ext cx="556515" cy="38214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6" name="Elbow Connector 15"/>
          <p:cNvCxnSpPr>
            <a:cxnSpLocks noChangeAspect="1"/>
            <a:stCxn id="15" idx="0"/>
            <a:endCxn id="4" idx="2"/>
          </p:cNvCxnSpPr>
          <p:nvPr/>
        </p:nvCxnSpPr>
        <p:spPr>
          <a:xfrm rot="16200000" flipV="1">
            <a:off x="2777421" y="2417717"/>
            <a:ext cx="1215238" cy="20194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hape 31"/>
          <p:cNvCxnSpPr>
            <a:cxnSpLocks noChangeAspect="1"/>
            <a:stCxn id="9" idx="0"/>
            <a:endCxn id="14" idx="2"/>
          </p:cNvCxnSpPr>
          <p:nvPr/>
        </p:nvCxnSpPr>
        <p:spPr>
          <a:xfrm rot="16200000" flipV="1">
            <a:off x="4728776" y="3710352"/>
            <a:ext cx="1224153" cy="1892156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cxnSpLocks noChangeAspect="1"/>
            <a:stCxn id="6" idx="3"/>
            <a:endCxn id="7" idx="1"/>
          </p:cNvCxnSpPr>
          <p:nvPr/>
        </p:nvCxnSpPr>
        <p:spPr>
          <a:xfrm>
            <a:off x="3432688" y="4044170"/>
            <a:ext cx="179686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Elbow Connector 36"/>
          <p:cNvCxnSpPr>
            <a:cxnSpLocks noChangeAspect="1"/>
            <a:stCxn id="7" idx="3"/>
            <a:endCxn id="22" idx="0"/>
          </p:cNvCxnSpPr>
          <p:nvPr/>
        </p:nvCxnSpPr>
        <p:spPr>
          <a:xfrm flipH="1">
            <a:off x="7066055" y="4044169"/>
            <a:ext cx="278257" cy="1224339"/>
          </a:xfrm>
          <a:prstGeom prst="bentConnector4">
            <a:avLst>
              <a:gd name="adj1" fmla="val -79070"/>
              <a:gd name="adj2" fmla="val 65454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Elbow Connector 38"/>
          <p:cNvCxnSpPr>
            <a:cxnSpLocks noChangeAspect="1"/>
            <a:stCxn id="7" idx="3"/>
            <a:endCxn id="21" idx="0"/>
          </p:cNvCxnSpPr>
          <p:nvPr/>
        </p:nvCxnSpPr>
        <p:spPr>
          <a:xfrm flipH="1">
            <a:off x="3154432" y="4044170"/>
            <a:ext cx="4189880" cy="1224338"/>
          </a:xfrm>
          <a:prstGeom prst="bentConnector4">
            <a:avLst>
              <a:gd name="adj1" fmla="val -5456"/>
              <a:gd name="adj2" fmla="val 65454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spect="1"/>
          </p:cNvSpPr>
          <p:nvPr/>
        </p:nvSpPr>
        <p:spPr>
          <a:xfrm>
            <a:off x="2876174" y="5268508"/>
            <a:ext cx="556515" cy="38214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6787797" y="5268508"/>
            <a:ext cx="556515" cy="38214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TextBox 29"/>
          <p:cNvSpPr txBox="1"/>
          <p:nvPr/>
        </p:nvSpPr>
        <p:spPr>
          <a:xfrm>
            <a:off x="7663667" y="3960936"/>
            <a:ext cx="11809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Instance</a:t>
            </a:r>
            <a:br>
              <a:rPr lang="en-US" i="1" dirty="0" smtClean="0"/>
            </a:br>
            <a:r>
              <a:rPr lang="en-US" i="1" dirty="0" smtClean="0"/>
              <a:t>makes</a:t>
            </a:r>
            <a:br>
              <a:rPr lang="en-US" i="1" dirty="0" smtClean="0"/>
            </a:br>
            <a:r>
              <a:rPr lang="en-US" i="1" dirty="0" smtClean="0"/>
              <a:t>instance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34267" y="3005292"/>
            <a:ext cx="116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smtClean="0"/>
              <a:t>subclass</a:t>
            </a:r>
            <a:endParaRPr lang="en-US" i="1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3812336" y="5867402"/>
            <a:ext cx="298595" cy="3810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81000" y="2362200"/>
            <a:ext cx="2819913" cy="266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CRM DB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Pla</a:t>
            </a:r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3" name="Rectangle 2"/>
          <p:cNvSpPr>
            <a:spLocks noChangeAspect="1" noChangeArrowheads="1"/>
          </p:cNvSpPr>
          <p:nvPr/>
        </p:nvSpPr>
        <p:spPr bwMode="auto">
          <a:xfrm>
            <a:off x="6706113" y="1605337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Database</a:t>
            </a:r>
          </a:p>
        </p:txBody>
      </p:sp>
      <p:sp>
        <p:nvSpPr>
          <p:cNvPr id="4" name="Rectangle 3"/>
          <p:cNvSpPr>
            <a:spLocks noChangeAspect="1" noChangeArrowheads="1"/>
          </p:cNvSpPr>
          <p:nvPr/>
        </p:nvSpPr>
        <p:spPr bwMode="auto">
          <a:xfrm>
            <a:off x="6706113" y="3317265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Table</a:t>
            </a:r>
          </a:p>
        </p:txBody>
      </p:sp>
      <p:sp>
        <p:nvSpPr>
          <p:cNvPr id="5" name="Rectangle 4"/>
          <p:cNvSpPr>
            <a:spLocks noChangeAspect="1" noChangeArrowheads="1"/>
          </p:cNvSpPr>
          <p:nvPr/>
        </p:nvSpPr>
        <p:spPr bwMode="auto">
          <a:xfrm>
            <a:off x="6706113" y="5176598"/>
            <a:ext cx="2114764" cy="756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NamedRow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6313" y="2835701"/>
            <a:ext cx="205105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bg1"/>
                </a:solidFill>
              </a:rPr>
              <a:t>Order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2713" y="3112700"/>
            <a:ext cx="61165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bg1"/>
                </a:solidFill>
              </a:rPr>
              <a:t>Desc</a:t>
            </a:r>
            <a:r>
              <a:rPr lang="en-US" sz="900" baseline="30000" dirty="0" err="1" smtClean="0">
                <a:solidFill>
                  <a:schemeClr val="bg1"/>
                </a:solidFill>
              </a:rPr>
              <a:t>n</a:t>
            </a:r>
            <a:endParaRPr lang="en-US" sz="900" baseline="30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97613" y="3112700"/>
            <a:ext cx="53975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bg1"/>
                </a:solidFill>
              </a:rPr>
              <a:t>CustID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94363" y="3112700"/>
            <a:ext cx="60325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bg1"/>
                </a:solidFill>
              </a:rPr>
              <a:t>DispID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6314" y="3598180"/>
            <a:ext cx="205105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200" b="1" i="1" dirty="0">
                <a:solidFill>
                  <a:schemeClr val="bg1"/>
                </a:solidFill>
              </a:rPr>
              <a:t>Customer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74314" y="3875179"/>
            <a:ext cx="86135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 err="1">
                <a:solidFill>
                  <a:schemeClr val="bg1"/>
                </a:solidFill>
              </a:rPr>
              <a:t>FirstName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35664" y="3875179"/>
            <a:ext cx="9017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Surname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6313" y="4353830"/>
            <a:ext cx="2290601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200" b="1" i="1" dirty="0">
                <a:solidFill>
                  <a:schemeClr val="bg1"/>
                </a:solidFill>
              </a:rPr>
              <a:t>Dispatch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6314" y="4630829"/>
            <a:ext cx="2880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ID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74314" y="4630829"/>
            <a:ext cx="5334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House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07714" y="4630829"/>
            <a:ext cx="5588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Street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66514" y="4630829"/>
            <a:ext cx="4064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City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86314" y="3875179"/>
            <a:ext cx="2880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ID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6313" y="3112700"/>
            <a:ext cx="2964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ID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72914" y="4630829"/>
            <a:ext cx="504000" cy="23083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State</a:t>
            </a:r>
          </a:p>
        </p:txBody>
      </p:sp>
      <p:cxnSp>
        <p:nvCxnSpPr>
          <p:cNvPr id="22" name="Shape 21"/>
          <p:cNvCxnSpPr>
            <a:stCxn id="9" idx="2"/>
            <a:endCxn id="19" idx="1"/>
          </p:cNvCxnSpPr>
          <p:nvPr/>
        </p:nvCxnSpPr>
        <p:spPr>
          <a:xfrm rot="5400000">
            <a:off x="1253370" y="2776476"/>
            <a:ext cx="647063" cy="1781174"/>
          </a:xfrm>
          <a:prstGeom prst="bentConnector4">
            <a:avLst>
              <a:gd name="adj1" fmla="val 23416"/>
              <a:gd name="adj2" fmla="val 105347"/>
            </a:avLst>
          </a:prstGeom>
          <a:ln>
            <a:solidFill>
              <a:schemeClr val="tx1"/>
            </a:solidFill>
            <a:tailEnd type="triangle" w="med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cxnSp>
        <p:nvCxnSpPr>
          <p:cNvPr id="23" name="Shape 22"/>
          <p:cNvCxnSpPr>
            <a:stCxn id="10" idx="2"/>
            <a:endCxn id="15" idx="1"/>
          </p:cNvCxnSpPr>
          <p:nvPr/>
        </p:nvCxnSpPr>
        <p:spPr>
          <a:xfrm rot="5400000">
            <a:off x="589795" y="3440051"/>
            <a:ext cx="1402713" cy="1209674"/>
          </a:xfrm>
          <a:prstGeom prst="bentConnector4">
            <a:avLst>
              <a:gd name="adj1" fmla="val 6954"/>
              <a:gd name="adj2" fmla="val 111549"/>
            </a:avLst>
          </a:prstGeom>
          <a:ln>
            <a:solidFill>
              <a:schemeClr val="tx1"/>
            </a:solidFill>
            <a:tailEnd type="triangle" w="med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sp>
        <p:nvSpPr>
          <p:cNvPr id="25" name="Rectangle 24"/>
          <p:cNvSpPr>
            <a:spLocks noChangeAspect="1" noChangeArrowheads="1"/>
          </p:cNvSpPr>
          <p:nvPr/>
        </p:nvSpPr>
        <p:spPr bwMode="auto">
          <a:xfrm>
            <a:off x="3658113" y="1605337"/>
            <a:ext cx="2418282" cy="756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err="1" smtClean="0">
                <a:solidFill>
                  <a:schemeClr val="tx1"/>
                </a:solidFill>
                <a:latin typeface="Arial" charset="0"/>
                <a:ea typeface="Times New Roman" charset="0"/>
              </a:rPr>
              <a:t>crmdb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26" name="Rectangle 25"/>
          <p:cNvSpPr>
            <a:spLocks noChangeAspect="1" noChangeArrowheads="1"/>
          </p:cNvSpPr>
          <p:nvPr/>
        </p:nvSpPr>
        <p:spPr bwMode="auto">
          <a:xfrm rot="16200000">
            <a:off x="3237729" y="3392184"/>
            <a:ext cx="1447801" cy="60703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latin typeface="Arial" charset="0"/>
                <a:ea typeface="Times New Roman" charset="0"/>
              </a:rPr>
              <a:t>order</a:t>
            </a:r>
            <a:endParaRPr lang="en-US" sz="2400" dirty="0">
              <a:solidFill>
                <a:schemeClr val="tx1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27" name="Rectangle 26"/>
          <p:cNvSpPr>
            <a:spLocks noChangeAspect="1" noChangeArrowheads="1"/>
          </p:cNvSpPr>
          <p:nvPr/>
        </p:nvSpPr>
        <p:spPr bwMode="auto">
          <a:xfrm rot="16200000">
            <a:off x="3268262" y="5251514"/>
            <a:ext cx="1386742" cy="60703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order#42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28" name="Rectangle 27"/>
          <p:cNvSpPr>
            <a:spLocks noChangeAspect="1" noChangeArrowheads="1"/>
          </p:cNvSpPr>
          <p:nvPr/>
        </p:nvSpPr>
        <p:spPr bwMode="auto">
          <a:xfrm rot="16200000">
            <a:off x="4143354" y="3392182"/>
            <a:ext cx="1447800" cy="6070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Times New Roman" charset="0"/>
              </a:rPr>
              <a:t>customer</a:t>
            </a:r>
            <a:endParaRPr lang="en-US" sz="2400" dirty="0">
              <a:solidFill>
                <a:schemeClr val="tx1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29" name="Rectangle 28"/>
          <p:cNvSpPr>
            <a:spLocks noChangeAspect="1" noChangeArrowheads="1"/>
          </p:cNvSpPr>
          <p:nvPr/>
        </p:nvSpPr>
        <p:spPr bwMode="auto">
          <a:xfrm rot="16200000">
            <a:off x="5048978" y="3392180"/>
            <a:ext cx="1447800" cy="60703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Times New Roman" charset="0"/>
              </a:rPr>
              <a:t>dispatch</a:t>
            </a:r>
            <a:endParaRPr lang="en-US" sz="2400" dirty="0">
              <a:solidFill>
                <a:schemeClr val="tx1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0" name="Rectangle 29"/>
          <p:cNvSpPr>
            <a:spLocks noChangeAspect="1" noChangeArrowheads="1"/>
          </p:cNvSpPr>
          <p:nvPr/>
        </p:nvSpPr>
        <p:spPr bwMode="auto">
          <a:xfrm rot="16200000">
            <a:off x="4173886" y="5251515"/>
            <a:ext cx="1386740" cy="6070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customer#7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sp>
        <p:nvSpPr>
          <p:cNvPr id="31" name="Rectangle 30"/>
          <p:cNvSpPr>
            <a:spLocks noChangeAspect="1" noChangeArrowheads="1"/>
          </p:cNvSpPr>
          <p:nvPr/>
        </p:nvSpPr>
        <p:spPr bwMode="auto">
          <a:xfrm rot="16200000">
            <a:off x="5079510" y="5251514"/>
            <a:ext cx="1386740" cy="6070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latin typeface="Arial" charset="0"/>
                <a:ea typeface="Times New Roman" charset="0"/>
              </a:rPr>
              <a:t>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ispatch#9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</p:txBody>
      </p:sp>
      <p:cxnSp>
        <p:nvCxnSpPr>
          <p:cNvPr id="33" name="Elbow Connector 32"/>
          <p:cNvCxnSpPr>
            <a:stCxn id="3" idx="1"/>
            <a:endCxn id="25" idx="3"/>
          </p:cNvCxnSpPr>
          <p:nvPr/>
        </p:nvCxnSpPr>
        <p:spPr>
          <a:xfrm rot="10800000">
            <a:off x="6076395" y="1983769"/>
            <a:ext cx="62971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25" idx="1"/>
            <a:endCxn id="24" idx="0"/>
          </p:cNvCxnSpPr>
          <p:nvPr/>
        </p:nvCxnSpPr>
        <p:spPr>
          <a:xfrm rot="10800000" flipV="1">
            <a:off x="1790957" y="1983768"/>
            <a:ext cx="1867156" cy="378431"/>
          </a:xfrm>
          <a:prstGeom prst="bentConnector2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5" idx="2"/>
            <a:endCxn id="26" idx="3"/>
          </p:cNvCxnSpPr>
          <p:nvPr/>
        </p:nvCxnSpPr>
        <p:spPr>
          <a:xfrm rot="5400000">
            <a:off x="4109643" y="2214187"/>
            <a:ext cx="609599" cy="9056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5" idx="2"/>
            <a:endCxn id="29" idx="3"/>
          </p:cNvCxnSpPr>
          <p:nvPr/>
        </p:nvCxnSpPr>
        <p:spPr>
          <a:xfrm rot="16200000" flipH="1">
            <a:off x="5015268" y="2214185"/>
            <a:ext cx="609597" cy="9056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5" idx="2"/>
            <a:endCxn id="28" idx="3"/>
          </p:cNvCxnSpPr>
          <p:nvPr/>
        </p:nvCxnSpPr>
        <p:spPr>
          <a:xfrm rot="5400000">
            <a:off x="4562455" y="2666999"/>
            <a:ext cx="60959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6" idx="1"/>
            <a:endCxn id="27" idx="3"/>
          </p:cNvCxnSpPr>
          <p:nvPr/>
        </p:nvCxnSpPr>
        <p:spPr>
          <a:xfrm rot="16200000" flipH="1">
            <a:off x="3740602" y="4640628"/>
            <a:ext cx="442060" cy="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8" idx="1"/>
            <a:endCxn id="30" idx="3"/>
          </p:cNvCxnSpPr>
          <p:nvPr/>
        </p:nvCxnSpPr>
        <p:spPr>
          <a:xfrm rot="16200000" flipH="1">
            <a:off x="4646224" y="4640628"/>
            <a:ext cx="442063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29" idx="1"/>
            <a:endCxn id="31" idx="3"/>
          </p:cNvCxnSpPr>
          <p:nvPr/>
        </p:nvCxnSpPr>
        <p:spPr>
          <a:xfrm rot="16200000" flipH="1">
            <a:off x="5551848" y="4640627"/>
            <a:ext cx="442063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4" idx="1"/>
            <a:endCxn id="29" idx="2"/>
          </p:cNvCxnSpPr>
          <p:nvPr/>
        </p:nvCxnSpPr>
        <p:spPr>
          <a:xfrm rot="10800000">
            <a:off x="6076395" y="3695697"/>
            <a:ext cx="62971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5" idx="1"/>
            <a:endCxn id="31" idx="2"/>
          </p:cNvCxnSpPr>
          <p:nvPr/>
        </p:nvCxnSpPr>
        <p:spPr>
          <a:xfrm rot="10800000">
            <a:off x="6076397" y="5555030"/>
            <a:ext cx="629717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42912" y="1614436"/>
            <a:ext cx="1758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Introspects DB</a:t>
            </a:r>
            <a:endParaRPr lang="en-US" dirty="0"/>
          </a:p>
        </p:txBody>
      </p:sp>
      <p:cxnSp>
        <p:nvCxnSpPr>
          <p:cNvPr id="57" name="Elbow Connector 56"/>
          <p:cNvCxnSpPr>
            <a:stCxn id="26" idx="0"/>
            <a:endCxn id="7" idx="3"/>
          </p:cNvCxnSpPr>
          <p:nvPr/>
        </p:nvCxnSpPr>
        <p:spPr>
          <a:xfrm rot="10800000">
            <a:off x="2737363" y="2974201"/>
            <a:ext cx="920752" cy="721498"/>
          </a:xfrm>
          <a:prstGeom prst="bentConnector3">
            <a:avLst>
              <a:gd name="adj1" fmla="val 34358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84" idx="2"/>
            <a:endCxn id="31" idx="1"/>
          </p:cNvCxnSpPr>
          <p:nvPr/>
        </p:nvCxnSpPr>
        <p:spPr>
          <a:xfrm rot="5400000" flipH="1" flipV="1">
            <a:off x="4867256" y="5342778"/>
            <a:ext cx="2" cy="1811246"/>
          </a:xfrm>
          <a:prstGeom prst="bentConnector3">
            <a:avLst>
              <a:gd name="adj1" fmla="val -114300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hape 86"/>
          <p:cNvCxnSpPr>
            <a:stCxn id="84" idx="2"/>
            <a:endCxn id="30" idx="1"/>
          </p:cNvCxnSpPr>
          <p:nvPr/>
        </p:nvCxnSpPr>
        <p:spPr>
          <a:xfrm rot="5400000" flipH="1" flipV="1">
            <a:off x="4414444" y="5795591"/>
            <a:ext cx="1" cy="905622"/>
          </a:xfrm>
          <a:prstGeom prst="bentConnector3">
            <a:avLst>
              <a:gd name="adj1" fmla="val -228600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26" idx="0"/>
            <a:endCxn id="11" idx="3"/>
          </p:cNvCxnSpPr>
          <p:nvPr/>
        </p:nvCxnSpPr>
        <p:spPr>
          <a:xfrm rot="10800000" flipV="1">
            <a:off x="2737365" y="3695698"/>
            <a:ext cx="920751" cy="40981"/>
          </a:xfrm>
          <a:prstGeom prst="bentConnector3">
            <a:avLst>
              <a:gd name="adj1" fmla="val 35780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26" idx="0"/>
            <a:endCxn id="14" idx="3"/>
          </p:cNvCxnSpPr>
          <p:nvPr/>
        </p:nvCxnSpPr>
        <p:spPr>
          <a:xfrm rot="10800000" flipV="1">
            <a:off x="2976915" y="3695698"/>
            <a:ext cx="681201" cy="796631"/>
          </a:xfrm>
          <a:prstGeom prst="bentConnector3">
            <a:avLst>
              <a:gd name="adj1" fmla="val 46156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7" name="Shape 106"/>
          <p:cNvCxnSpPr>
            <a:stCxn id="17" idx="2"/>
            <a:endCxn id="27" idx="0"/>
          </p:cNvCxnSpPr>
          <p:nvPr/>
        </p:nvCxnSpPr>
        <p:spPr>
          <a:xfrm rot="16200000" flipH="1">
            <a:off x="2375930" y="4272844"/>
            <a:ext cx="693370" cy="1871003"/>
          </a:xfrm>
          <a:prstGeom prst="bentConnector2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84396" y="5564129"/>
            <a:ext cx="3002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olumns go to properties</a:t>
            </a:r>
            <a:br>
              <a:rPr lang="en-US" dirty="0" smtClean="0"/>
            </a:br>
            <a:r>
              <a:rPr lang="en-US" dirty="0" smtClean="0"/>
              <a:t>Foreign keys make</a:t>
            </a:r>
            <a:br>
              <a:rPr lang="en-US" dirty="0" smtClean="0"/>
            </a:br>
            <a:r>
              <a:rPr lang="en-US" dirty="0" smtClean="0"/>
              <a:t>inter-object links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5800401" y="2466369"/>
            <a:ext cx="1849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 per table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5800401" y="4446163"/>
            <a:ext cx="20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nstance per row</a:t>
            </a:r>
            <a:endParaRPr lang="en-US" dirty="0"/>
          </a:p>
        </p:txBody>
      </p:sp>
      <p:sp>
        <p:nvSpPr>
          <p:cNvPr id="111" name="Slide Number Placeholder 1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Quick TclOO Refresher</a:t>
            </a:r>
          </a:p>
          <a:p>
            <a:r>
              <a:rPr lang="en-US" dirty="0" smtClean="0"/>
              <a:t>Support Class for REST</a:t>
            </a:r>
          </a:p>
          <a:p>
            <a:r>
              <a:rPr lang="en-US" dirty="0" smtClean="0"/>
              <a:t>Wrapping TDBC with ORM</a:t>
            </a:r>
          </a:p>
          <a:p>
            <a:r>
              <a:rPr lang="en-US" dirty="0" smtClean="0"/>
              <a:t>Extending TclOO with Annotations</a:t>
            </a:r>
          </a:p>
          <a:p>
            <a:r>
              <a:rPr lang="en-US" dirty="0" smtClean="0"/>
              <a:t>Where to go in the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1676400"/>
            <a:ext cx="7167284" cy="44497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i="1" dirty="0" smtClean="0">
                <a:solidFill>
                  <a:schemeClr val="accent1"/>
                </a:solidFill>
              </a:rPr>
              <a:t>#</a:t>
            </a:r>
            <a:r>
              <a:rPr lang="en-GB" sz="2400" i="1" dirty="0" smtClean="0">
                <a:solidFill>
                  <a:schemeClr val="accent1"/>
                </a:solidFill>
              </a:rPr>
              <a:t> Connect to Database with TDBC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set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63BC48"/>
                </a:solidFill>
              </a:rPr>
              <a:t>conn</a:t>
            </a:r>
            <a:r>
              <a:rPr lang="en-GB" dirty="0" smtClean="0"/>
              <a:t> [tdbc::sqlite3::connection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new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"mydb.sqlite3"</a:t>
            </a:r>
            <a:r>
              <a:rPr lang="en-GB" dirty="0" smtClean="0"/>
              <a:t>]</a:t>
            </a:r>
          </a:p>
          <a:p>
            <a:pPr marL="0" indent="0">
              <a:buNone/>
            </a:pPr>
            <a:r>
              <a:rPr lang="en-GB" sz="2400" i="1" dirty="0" smtClean="0">
                <a:solidFill>
                  <a:schemeClr val="accent1"/>
                </a:solidFill>
              </a:rPr>
              <a:t># Create </a:t>
            </a:r>
            <a:r>
              <a:rPr lang="en-GB" sz="2400" i="1" dirty="0" smtClean="0">
                <a:solidFill>
                  <a:schemeClr val="accent1"/>
                </a:solidFill>
              </a:rPr>
              <a:t>all the classes holding the mapping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ORM</a:t>
            </a:r>
            <a:r>
              <a:rPr lang="en-GB" dirty="0" err="1" smtClean="0"/>
              <a:t>::Database</a:t>
            </a:r>
            <a:r>
              <a:rPr lang="en-GB" dirty="0" smtClean="0"/>
              <a:t>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create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3366FF"/>
                </a:solidFill>
              </a:rPr>
              <a:t>db</a:t>
            </a:r>
            <a:r>
              <a:rPr lang="en-GB" dirty="0" smtClean="0"/>
              <a:t> $</a:t>
            </a:r>
            <a:r>
              <a:rPr lang="en-GB" sz="2162" dirty="0" err="1" smtClean="0">
                <a:solidFill>
                  <a:srgbClr val="63BC48"/>
                </a:solidFill>
              </a:rPr>
              <a:t>conn</a:t>
            </a:r>
            <a:endParaRPr lang="en-GB" dirty="0" smtClean="0"/>
          </a:p>
          <a:p>
            <a:pPr marL="0" indent="0">
              <a:buNone/>
            </a:pPr>
            <a:r>
              <a:rPr lang="en-GB" sz="2400" i="1" dirty="0" smtClean="0">
                <a:solidFill>
                  <a:schemeClr val="accent1"/>
                </a:solidFill>
              </a:rPr>
              <a:t>#</a:t>
            </a:r>
            <a:r>
              <a:rPr lang="en-GB" sz="2400" i="1" dirty="0" smtClean="0">
                <a:solidFill>
                  <a:schemeClr val="accent1"/>
                </a:solidFill>
              </a:rPr>
              <a:t> Illustrate use by printing out all orders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db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table</a:t>
            </a:r>
            <a:r>
              <a:rPr lang="en-GB" dirty="0" smtClean="0"/>
              <a:t> order </a:t>
            </a:r>
            <a:r>
              <a:rPr lang="en-GB" sz="2162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foreach</a:t>
            </a:r>
            <a:r>
              <a:rPr lang="en-GB" dirty="0" smtClean="0"/>
              <a:t> 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{</a:t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"Order #</a:t>
            </a:r>
            <a:r>
              <a:rPr lang="en-GB" dirty="0" smtClean="0"/>
              <a:t>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id]</a:t>
            </a:r>
            <a:r>
              <a:rPr lang="en-GB" dirty="0" smtClean="0">
                <a:solidFill>
                  <a:srgbClr val="BFBFBF"/>
                </a:solidFill>
              </a:rPr>
              <a:t>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"Customer: </a:t>
            </a:r>
            <a:r>
              <a:rPr lang="en-GB" dirty="0" smtClean="0"/>
              <a:t>[[$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customer] </a:t>
            </a:r>
            <a:r>
              <a:rPr lang="en-GB" dirty="0" err="1" smtClean="0"/>
              <a:t>firstname</a:t>
            </a:r>
            <a:r>
              <a:rPr lang="en-GB" dirty="0" smtClean="0"/>
              <a:t>]</a:t>
            </a:r>
            <a:r>
              <a:rPr lang="en-GB" dirty="0" smtClean="0">
                <a:solidFill>
                  <a:srgbClr val="BFBFBF"/>
                </a:solidFill>
              </a:rPr>
              <a:t>\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[</a:t>
            </a:r>
            <a:r>
              <a:rPr lang="en-GB" dirty="0" smtClean="0"/>
              <a:t>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customer] surname]</a:t>
            </a:r>
            <a:r>
              <a:rPr lang="en-GB" dirty="0" smtClean="0">
                <a:solidFill>
                  <a:srgbClr val="BFBFBF"/>
                </a:solidFill>
              </a:rPr>
              <a:t>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"Address: </a:t>
            </a:r>
            <a:r>
              <a:rPr lang="en-GB" dirty="0" smtClean="0"/>
              <a:t>[[$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dispatch] house]</a:t>
            </a:r>
            <a:r>
              <a:rPr lang="en-GB" dirty="0" smtClean="0">
                <a:solidFill>
                  <a:srgbClr val="BFBFBF"/>
                </a:solidFill>
              </a:rPr>
              <a:t>\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[</a:t>
            </a:r>
            <a:r>
              <a:rPr lang="en-GB" dirty="0" smtClean="0"/>
              <a:t>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dispatch] street]</a:t>
            </a:r>
            <a:r>
              <a:rPr lang="en-GB" dirty="0" smtClean="0">
                <a:solidFill>
                  <a:srgbClr val="BFBFBF"/>
                </a:solidFill>
              </a:rPr>
              <a:t>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"Address: </a:t>
            </a:r>
            <a:r>
              <a:rPr lang="en-GB" dirty="0" smtClean="0"/>
              <a:t>[[$</a:t>
            </a:r>
            <a:r>
              <a:rPr lang="en-GB" dirty="0" err="1" smtClean="0"/>
              <a:t>ordr</a:t>
            </a:r>
            <a:r>
              <a:rPr lang="en-GB" dirty="0" smtClean="0"/>
              <a:t> dispatch] city]</a:t>
            </a:r>
            <a:r>
              <a:rPr lang="en-GB" dirty="0" smtClean="0">
                <a:solidFill>
                  <a:srgbClr val="BFBFBF"/>
                </a:solidFill>
              </a:rPr>
              <a:t>,\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dirty="0" smtClean="0"/>
              <a:t>    [</a:t>
            </a:r>
            <a:r>
              <a:rPr lang="en-GB" dirty="0" smtClean="0"/>
              <a:t>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dispatch] state]</a:t>
            </a:r>
            <a:r>
              <a:rPr lang="en-GB" dirty="0" smtClean="0">
                <a:solidFill>
                  <a:srgbClr val="BFBFBF"/>
                </a:solidFill>
              </a:rPr>
              <a:t>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"Description:\</a:t>
            </a:r>
            <a:r>
              <a:rPr lang="en-GB" dirty="0" err="1" smtClean="0">
                <a:solidFill>
                  <a:srgbClr val="BFBFBF"/>
                </a:solidFill>
              </a:rPr>
              <a:t>n\t</a:t>
            </a:r>
            <a:r>
              <a:rPr lang="en-GB" dirty="0" err="1" smtClean="0"/>
              <a:t>[$</a:t>
            </a:r>
            <a:r>
              <a:rPr lang="en-GB" sz="2162" dirty="0" err="1" smtClean="0">
                <a:solidFill>
                  <a:srgbClr val="63BC48"/>
                </a:solidFill>
              </a:rPr>
              <a:t>ordr</a:t>
            </a:r>
            <a:r>
              <a:rPr lang="en-GB" dirty="0" smtClean="0"/>
              <a:t> description]</a:t>
            </a:r>
            <a:r>
              <a:rPr lang="en-GB" dirty="0" smtClean="0">
                <a:solidFill>
                  <a:srgbClr val="BFBFBF"/>
                </a:solidFill>
              </a:rPr>
              <a:t>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/>
              <a:t>  </a:t>
            </a:r>
            <a:r>
              <a:rPr lang="en-GB" sz="2162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puts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FBFBF"/>
                </a:solidFill>
              </a:rPr>
              <a:t>""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1500" dirty="0" smtClean="0"/>
              <a:t>Annotations</a:t>
            </a:r>
            <a:endParaRPr lang="en-US" sz="115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7235126" cy="1270752"/>
          </a:xfrm>
        </p:spPr>
        <p:txBody>
          <a:bodyPr>
            <a:normAutofit/>
          </a:bodyPr>
          <a:lstStyle/>
          <a:p>
            <a:r>
              <a:rPr lang="en-US" dirty="0" smtClean="0"/>
              <a:t>Extending TclOO with…</a:t>
            </a:r>
            <a:endParaRPr lang="en-US" dirty="0"/>
          </a:p>
        </p:txBody>
      </p:sp>
      <p:pic>
        <p:nvPicPr>
          <p:cNvPr id="7" name="Picture Placeholder 6" descr="Feather Quill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0087" t="2208" r="20113" b="3940"/>
          <a:stretch>
            <a:fillRect/>
          </a:stretch>
        </p:blipFill>
        <p:spPr>
          <a:xfrm rot="21263043">
            <a:off x="5317132" y="482367"/>
            <a:ext cx="2911529" cy="34261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Annotation?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Arbitrary Metadata</a:t>
            </a:r>
          </a:p>
          <a:p>
            <a:pPr lvl="1"/>
            <a:r>
              <a:rPr lang="en-US" dirty="0" smtClean="0"/>
              <a:t>Attached to Class or Part of Class</a:t>
            </a:r>
          </a:p>
          <a:p>
            <a:pPr lvl="1"/>
            <a:r>
              <a:rPr lang="en-US" dirty="0" smtClean="0"/>
              <a:t>User-Defined Purpose</a:t>
            </a:r>
          </a:p>
          <a:p>
            <a:pPr lvl="2"/>
            <a:r>
              <a:rPr lang="en-US" dirty="0" smtClean="0"/>
              <a:t>Easy way to add information without doing big changes to </a:t>
            </a:r>
            <a:r>
              <a:rPr lang="en-US" dirty="0" err="1" smtClean="0"/>
              <a:t>TclOO’s</a:t>
            </a:r>
            <a:r>
              <a:rPr lang="en-US" dirty="0" smtClean="0"/>
              <a:t> C implementation</a:t>
            </a:r>
          </a:p>
          <a:p>
            <a:r>
              <a:rPr lang="en-US" dirty="0" smtClean="0"/>
              <a:t>Uses from Other Languages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Coupling to Container Frameworks</a:t>
            </a:r>
          </a:p>
          <a:p>
            <a:pPr lvl="2"/>
            <a:r>
              <a:rPr lang="en-US" dirty="0" smtClean="0"/>
              <a:t>Persistence, Web Apps, Management,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AF03"/>
                </a:solidFill>
              </a:rPr>
              <a:t>@</a:t>
            </a:r>
            <a:r>
              <a:rPr lang="en-US" dirty="0" err="1" smtClean="0">
                <a:solidFill>
                  <a:srgbClr val="FFAF03"/>
                </a:solidFill>
              </a:rPr>
              <a:t>SomeAnnotation</a:t>
            </a:r>
            <a:r>
              <a:rPr lang="en-US" dirty="0" smtClean="0">
                <a:solidFill>
                  <a:srgbClr val="FFAF03"/>
                </a:solidFill>
              </a:rPr>
              <a:t> -</a:t>
            </a:r>
            <a:r>
              <a:rPr lang="en-US" dirty="0" err="1" smtClean="0">
                <a:solidFill>
                  <a:srgbClr val="FFAF03"/>
                </a:solidFill>
              </a:rPr>
              <a:t>foo</a:t>
            </a:r>
            <a:r>
              <a:rPr lang="en-US" dirty="0" smtClean="0">
                <a:solidFill>
                  <a:srgbClr val="FFAF03"/>
                </a:solidFill>
              </a:rPr>
              <a:t> bar</a:t>
            </a:r>
            <a:br>
              <a:rPr lang="en-US" dirty="0" smtClean="0">
                <a:solidFill>
                  <a:srgbClr val="FFAF03"/>
                </a:solidFill>
              </a:rPr>
            </a:b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oo::class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create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3366FF"/>
                </a:solidFill>
              </a:rPr>
              <a:t>Example</a:t>
            </a:r>
            <a:r>
              <a:rPr lang="en-US" dirty="0" smtClean="0"/>
              <a:t> 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AF03"/>
                </a:solidFill>
              </a:rPr>
              <a:t>@</a:t>
            </a:r>
            <a:r>
              <a:rPr lang="en-US" dirty="0" err="1" smtClean="0">
                <a:solidFill>
                  <a:srgbClr val="FFAF03"/>
                </a:solidFill>
              </a:rPr>
              <a:t>AnotherAnnotation</a:t>
            </a:r>
            <a:r>
              <a:rPr lang="en-US" dirty="0" smtClean="0">
                <a:solidFill>
                  <a:srgbClr val="FFAF03"/>
                </a:solidFill>
              </a:rPr>
              <a:t/>
            </a:r>
            <a:br>
              <a:rPr lang="en-US" dirty="0" smtClean="0">
                <a:solidFill>
                  <a:srgbClr val="FFAF03"/>
                </a:solidFill>
              </a:rPr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C381DB"/>
                </a:solidFill>
              </a:rPr>
              <a:t>variable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63BC48"/>
                </a:solidFill>
              </a:rPr>
              <a:t>x</a:t>
            </a:r>
            <a:endParaRPr lang="en-US" dirty="0" smtClean="0">
              <a:solidFill>
                <a:srgbClr val="63BC48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AF03"/>
                </a:solidFill>
              </a:rPr>
              <a:t>@</a:t>
            </a:r>
            <a:r>
              <a:rPr lang="en-US" dirty="0" err="1" smtClean="0">
                <a:solidFill>
                  <a:srgbClr val="FFAF03"/>
                </a:solidFill>
              </a:rPr>
              <a:t>GuessWhatThisIs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C381DB"/>
                </a:solidFill>
              </a:rPr>
              <a:t>constructor</a:t>
            </a:r>
            <a:r>
              <a:rPr lang="en-US" dirty="0" smtClean="0"/>
              <a:t> {} { …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AF03"/>
                </a:solidFill>
              </a:rPr>
              <a:t>@</a:t>
            </a:r>
            <a:r>
              <a:rPr lang="en-US" dirty="0" err="1" smtClean="0">
                <a:solidFill>
                  <a:srgbClr val="FFAF03"/>
                </a:solidFill>
              </a:rPr>
              <a:t>HowAboutThis</a:t>
            </a:r>
            <a:r>
              <a:rPr lang="en-US" dirty="0" smtClean="0">
                <a:solidFill>
                  <a:srgbClr val="FFAF03"/>
                </a:solidFill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FFAF03"/>
                </a:solidFill>
              </a:rPr>
              <a:t>@More…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C381DB"/>
                </a:solidFill>
              </a:rPr>
              <a:t>method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3366FF"/>
                </a:solidFill>
              </a:rPr>
              <a:t>xyzzy</a:t>
            </a:r>
            <a:r>
              <a:rPr lang="en-US" dirty="0" smtClean="0"/>
              <a:t> {</a:t>
            </a:r>
            <a:r>
              <a:rPr lang="en-US" dirty="0" err="1" smtClean="0">
                <a:solidFill>
                  <a:srgbClr val="63BC48"/>
                </a:solidFill>
              </a:rPr>
              <a:t>x</a:t>
            </a:r>
            <a:r>
              <a:rPr lang="en-US" dirty="0" smtClean="0">
                <a:solidFill>
                  <a:srgbClr val="63BC48"/>
                </a:solidFill>
              </a:rPr>
              <a:t> </a:t>
            </a:r>
            <a:r>
              <a:rPr lang="en-US" dirty="0" err="1" smtClean="0">
                <a:solidFill>
                  <a:srgbClr val="63BC48"/>
                </a:solidFill>
              </a:rPr>
              <a:t>y</a:t>
            </a:r>
            <a:r>
              <a:rPr lang="en-US" dirty="0" smtClean="0"/>
              <a:t>} { … }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 To read the annotations…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35" dirty="0" smtClean="0">
                <a:solidFill>
                  <a:srgbClr val="C381DB"/>
                </a:solidFill>
              </a:rPr>
              <a:t>puts</a:t>
            </a:r>
            <a:r>
              <a:rPr lang="en-US" dirty="0" smtClean="0"/>
              <a:t> [</a:t>
            </a:r>
            <a:r>
              <a:rPr lang="en-US" sz="2235" dirty="0" smtClean="0">
                <a:solidFill>
                  <a:srgbClr val="C381DB"/>
                </a:solidFill>
              </a:rPr>
              <a:t>info</a:t>
            </a:r>
            <a:r>
              <a:rPr lang="en-US" dirty="0" smtClean="0"/>
              <a:t> </a:t>
            </a:r>
            <a:r>
              <a:rPr lang="en-US" sz="2235" dirty="0" smtClean="0">
                <a:solidFill>
                  <a:srgbClr val="C381DB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sz="2235" dirty="0" smtClean="0">
                <a:solidFill>
                  <a:srgbClr val="C381DB"/>
                </a:solidFill>
              </a:rPr>
              <a:t>annotation</a:t>
            </a:r>
            <a:r>
              <a:rPr lang="en-US" dirty="0" smtClean="0"/>
              <a:t> Example]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Annotations Specify What They Attach To</a:t>
            </a:r>
          </a:p>
          <a:p>
            <a:pPr lvl="1"/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Methods</a:t>
            </a:r>
          </a:p>
          <a:p>
            <a:pPr lvl="1"/>
            <a:r>
              <a:rPr lang="en-US" dirty="0" smtClean="0"/>
              <a:t>Any declaration…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@Description</a:t>
            </a:r>
          </a:p>
          <a:p>
            <a:pPr lvl="1"/>
            <a:r>
              <a:rPr lang="en-US" dirty="0" smtClean="0"/>
              <a:t>@Argument</a:t>
            </a:r>
          </a:p>
          <a:p>
            <a:pPr lvl="1"/>
            <a:r>
              <a:rPr lang="en-US" dirty="0" smtClean="0"/>
              <a:t>@Result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SideEffect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an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4" y="2044700"/>
            <a:ext cx="8150225" cy="4081463"/>
          </a:xfrm>
        </p:spPr>
        <p:txBody>
          <a:bodyPr numCol="2" spcCol="90000">
            <a:normAutofit/>
          </a:bodyPr>
          <a:lstStyle/>
          <a:p>
            <a:pPr marL="0" indent="0">
              <a:buNone/>
            </a:pPr>
            <a:r>
              <a:rPr lang="en-US" sz="16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oo::class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create</a:t>
            </a:r>
            <a:r>
              <a:rPr lang="en-US" sz="1600" dirty="0" smtClean="0"/>
              <a:t> </a:t>
            </a:r>
            <a:r>
              <a:rPr lang="en-US" sz="1600" b="1" dirty="0" err="1" smtClean="0">
                <a:solidFill>
                  <a:srgbClr val="3366FF"/>
                </a:solidFill>
              </a:rPr>
              <a:t>Annotation.Argument</a:t>
            </a:r>
            <a:r>
              <a:rPr lang="en-US" sz="1600" dirty="0" smtClean="0"/>
              <a:t> {</a:t>
            </a:r>
            <a:br>
              <a:rPr lang="en-US" sz="1600" dirty="0" smtClean="0"/>
            </a:br>
            <a:r>
              <a:rPr lang="en-US" sz="1600" dirty="0" smtClean="0"/>
              <a:t>   </a:t>
            </a:r>
            <a:r>
              <a:rPr lang="en-GB" sz="1600" dirty="0" smtClean="0">
                <a:solidFill>
                  <a:srgbClr val="C381DB"/>
                </a:solidFill>
              </a:rPr>
              <a:t>superclass</a:t>
            </a:r>
            <a:r>
              <a:rPr lang="en-GB" sz="1600" dirty="0" smtClean="0"/>
              <a:t> </a:t>
            </a:r>
            <a:r>
              <a:rPr lang="en-GB" sz="1600" dirty="0" err="1" smtClean="0"/>
              <a:t>Annotation</a:t>
            </a:r>
            <a:r>
              <a:rPr lang="en-GB" sz="1600" dirty="0" err="1" smtClean="0"/>
              <a:t>.</a:t>
            </a:r>
            <a:r>
              <a:rPr lang="en-GB" sz="1600" dirty="0" err="1" smtClean="0"/>
              <a:t>Describe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</a:t>
            </a:r>
            <a:r>
              <a:rPr lang="en-GB" sz="1600" dirty="0" smtClean="0">
                <a:solidFill>
                  <a:srgbClr val="C381DB"/>
                </a:solidFill>
              </a:rPr>
              <a:t>variable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annotation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method</a:t>
            </a:r>
            <a:r>
              <a:rPr lang="en-GB" sz="1600" dirty="0" smtClean="0"/>
              <a:t> \</a:t>
            </a:r>
            <a:br>
              <a:rPr lang="en-GB" sz="1600" dirty="0" smtClean="0"/>
            </a:br>
            <a:r>
              <a:rPr lang="en-GB" sz="1600" dirty="0" smtClean="0"/>
              <a:t>         </a:t>
            </a:r>
            <a:r>
              <a:rPr lang="en-GB" sz="1600" dirty="0" smtClean="0">
                <a:solidFill>
                  <a:srgbClr val="63BC48"/>
                </a:solidFill>
              </a:rPr>
              <a:t>argument</a:t>
            </a:r>
          </a:p>
          <a:p>
            <a:pPr marL="0" indent="0">
              <a:buNone/>
            </a:pPr>
            <a:r>
              <a:rPr lang="en-GB" sz="1600" dirty="0" smtClean="0"/>
              <a:t>   </a:t>
            </a:r>
            <a:r>
              <a:rPr lang="en-GB" sz="1600" i="1" dirty="0" smtClean="0">
                <a:solidFill>
                  <a:srgbClr val="FFCF68"/>
                </a:solidFill>
              </a:rPr>
              <a:t># Save what argument this applies to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</a:t>
            </a:r>
            <a:r>
              <a:rPr lang="en-GB" sz="1600" dirty="0" smtClean="0">
                <a:solidFill>
                  <a:srgbClr val="C381DB"/>
                </a:solidFill>
              </a:rPr>
              <a:t>constructor</a:t>
            </a:r>
            <a:r>
              <a:rPr lang="en-GB" sz="1600" dirty="0" smtClean="0"/>
              <a:t> </a:t>
            </a:r>
            <a:r>
              <a:rPr lang="en-GB" sz="1600" dirty="0" smtClean="0"/>
              <a:t>{</a:t>
            </a:r>
            <a:r>
              <a:rPr lang="en-GB" sz="1600" dirty="0" smtClean="0">
                <a:solidFill>
                  <a:srgbClr val="63BC48"/>
                </a:solidFill>
              </a:rPr>
              <a:t>type </a:t>
            </a:r>
            <a:r>
              <a:rPr lang="en-GB" sz="1600" dirty="0" err="1" smtClean="0">
                <a:solidFill>
                  <a:srgbClr val="63BC48"/>
                </a:solidFill>
              </a:rPr>
              <a:t>argName</a:t>
            </a:r>
            <a:r>
              <a:rPr lang="en-GB" sz="1600" dirty="0" smtClean="0">
                <a:solidFill>
                  <a:srgbClr val="63BC48"/>
                </a:solidFill>
              </a:rPr>
              <a:t> </a:t>
            </a:r>
            <a:r>
              <a:rPr lang="en-GB" sz="1600" dirty="0" err="1" smtClean="0">
                <a:solidFill>
                  <a:srgbClr val="63BC48"/>
                </a:solidFill>
              </a:rPr>
              <a:t>args</a:t>
            </a:r>
            <a:r>
              <a:rPr lang="en-GB" sz="1600" dirty="0" smtClean="0"/>
              <a:t>} {</a:t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smtClean="0">
                <a:solidFill>
                  <a:srgbClr val="C381DB"/>
                </a:solidFill>
              </a:rPr>
              <a:t>set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argument</a:t>
            </a:r>
            <a:r>
              <a:rPr lang="en-GB" sz="1600" dirty="0" smtClean="0"/>
              <a:t> $</a:t>
            </a:r>
            <a:r>
              <a:rPr lang="en-GB" sz="1600" dirty="0" err="1" smtClean="0">
                <a:solidFill>
                  <a:srgbClr val="63BC48"/>
                </a:solidFill>
              </a:rPr>
              <a:t>argName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smtClean="0">
                <a:solidFill>
                  <a:srgbClr val="C381DB"/>
                </a:solidFill>
              </a:rPr>
              <a:t>next</a:t>
            </a:r>
            <a:r>
              <a:rPr lang="en-GB" sz="1600" dirty="0" smtClean="0"/>
              <a:t> $</a:t>
            </a:r>
            <a:r>
              <a:rPr lang="en-GB" sz="1600" dirty="0" smtClean="0">
                <a:solidFill>
                  <a:srgbClr val="63BC48"/>
                </a:solidFill>
              </a:rPr>
              <a:t>type</a:t>
            </a:r>
            <a:r>
              <a:rPr lang="en-GB" sz="1600" dirty="0" smtClean="0"/>
              <a:t> {*}$</a:t>
            </a:r>
            <a:r>
              <a:rPr lang="en-GB" sz="1600" dirty="0" err="1" smtClean="0">
                <a:solidFill>
                  <a:srgbClr val="63BC48"/>
                </a:solidFill>
              </a:rPr>
              <a:t>args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</a:t>
            </a:r>
            <a:r>
              <a:rPr lang="en-GB" sz="1600" dirty="0" smtClean="0"/>
              <a:t>}</a:t>
            </a:r>
          </a:p>
          <a:p>
            <a:pPr marL="0" indent="0">
              <a:buNone/>
            </a:pPr>
            <a:r>
              <a:rPr lang="en-GB" sz="1600" dirty="0" smtClean="0"/>
              <a:t>   </a:t>
            </a:r>
            <a:r>
              <a:rPr lang="en-GB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 How an annotation is introspected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</a:t>
            </a:r>
            <a:r>
              <a:rPr lang="en-GB" sz="1600" dirty="0" smtClean="0">
                <a:solidFill>
                  <a:srgbClr val="C381DB"/>
                </a:solidFill>
              </a:rPr>
              <a:t>method</a:t>
            </a:r>
            <a:r>
              <a:rPr lang="en-GB" sz="1600" dirty="0" smtClean="0"/>
              <a:t> </a:t>
            </a:r>
            <a:r>
              <a:rPr lang="en-GB" sz="1600" b="1" dirty="0" smtClean="0">
                <a:solidFill>
                  <a:srgbClr val="3366FF"/>
                </a:solidFill>
              </a:rPr>
              <a:t>describe</a:t>
            </a:r>
            <a:r>
              <a:rPr lang="en-GB" sz="1600" dirty="0" smtClean="0"/>
              <a:t> </a:t>
            </a:r>
            <a:r>
              <a:rPr lang="en-GB" sz="1600" dirty="0" smtClean="0"/>
              <a:t>{</a:t>
            </a:r>
            <a:r>
              <a:rPr lang="en-GB" sz="1600" dirty="0" err="1" smtClean="0">
                <a:solidFill>
                  <a:srgbClr val="63BC48"/>
                </a:solidFill>
              </a:rPr>
              <a:t>v</a:t>
            </a:r>
            <a:r>
              <a:rPr lang="en-GB" sz="1600" dirty="0" smtClean="0"/>
              <a:t> {</a:t>
            </a:r>
            <a:r>
              <a:rPr lang="en-GB" sz="1600" dirty="0" err="1" smtClean="0">
                <a:solidFill>
                  <a:srgbClr val="63BC48"/>
                </a:solidFill>
              </a:rPr>
              <a:t>n</a:t>
            </a:r>
            <a:r>
              <a:rPr lang="en-GB" sz="1600" dirty="0" smtClean="0">
                <a:solidFill>
                  <a:srgbClr val="63BC48"/>
                </a:solidFill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"</a:t>
            </a:r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"</a:t>
            </a:r>
            <a:r>
              <a:rPr lang="en-GB" sz="1600" dirty="0" smtClean="0"/>
              <a:t>} </a:t>
            </a:r>
            <a:r>
              <a:rPr lang="en-GB" sz="1600" dirty="0" smtClean="0"/>
              <a:t>{</a:t>
            </a:r>
            <a:r>
              <a:rPr lang="en-GB" sz="1600" dirty="0" smtClean="0">
                <a:solidFill>
                  <a:srgbClr val="63BC48"/>
                </a:solidFill>
              </a:rPr>
              <a:t>an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BFBFBF"/>
                </a:solidFill>
              </a:rPr>
              <a:t>"</a:t>
            </a:r>
            <a:r>
              <a:rPr lang="en-GB" sz="1600" dirty="0" smtClean="0">
                <a:solidFill>
                  <a:srgbClr val="BFBFBF"/>
                </a:solidFill>
              </a:rPr>
              <a:t>"</a:t>
            </a:r>
            <a:r>
              <a:rPr lang="en-GB" sz="1600" dirty="0" smtClean="0"/>
              <a:t>}} {</a:t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err="1" smtClean="0">
                <a:solidFill>
                  <a:srgbClr val="C381DB"/>
                </a:solidFill>
              </a:rPr>
              <a:t>upvar</a:t>
            </a:r>
            <a:r>
              <a:rPr lang="en-GB" sz="1600" dirty="0" smtClean="0"/>
              <a:t> 1 </a:t>
            </a:r>
            <a:r>
              <a:rPr lang="en-GB" sz="1600" dirty="0" smtClean="0"/>
              <a:t>$</a:t>
            </a:r>
            <a:r>
              <a:rPr lang="en-GB" sz="1600" dirty="0" err="1" smtClean="0">
                <a:solidFill>
                  <a:srgbClr val="63BC48"/>
                </a:solidFill>
              </a:rPr>
              <a:t>v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result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smtClean="0">
                <a:solidFill>
                  <a:srgbClr val="C381DB"/>
                </a:solidFill>
              </a:rPr>
              <a:t>if</a:t>
            </a:r>
            <a:r>
              <a:rPr lang="en-GB" sz="1600" dirty="0" smtClean="0"/>
              <a:t> {[</a:t>
            </a:r>
            <a:r>
              <a:rPr lang="en-GB" sz="1600" dirty="0" err="1" smtClean="0">
                <a:solidFill>
                  <a:srgbClr val="C381DB"/>
                </a:solidFill>
              </a:rPr>
              <a:t>llength</a:t>
            </a:r>
            <a:r>
              <a:rPr lang="en-GB" sz="1600" dirty="0" smtClean="0"/>
              <a:t> [</a:t>
            </a:r>
            <a:r>
              <a:rPr lang="en-GB" sz="1600" dirty="0" smtClean="0">
                <a:solidFill>
                  <a:srgbClr val="C381DB"/>
                </a:solidFill>
              </a:rPr>
              <a:t>info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C381DB"/>
                </a:solidFill>
              </a:rPr>
              <a:t>level</a:t>
            </a:r>
            <a:r>
              <a:rPr lang="en-GB" sz="1600" dirty="0" smtClean="0"/>
              <a:t> 0]] == 3} {</a:t>
            </a:r>
            <a:br>
              <a:rPr lang="en-GB" sz="1600" dirty="0" smtClean="0"/>
            </a:br>
            <a:r>
              <a:rPr lang="en-GB" sz="1600" dirty="0" smtClean="0"/>
              <a:t>         </a:t>
            </a:r>
            <a:r>
              <a:rPr lang="en-GB" sz="1600" dirty="0" err="1" smtClean="0">
                <a:solidFill>
                  <a:srgbClr val="C381DB"/>
                </a:solidFill>
              </a:rPr>
              <a:t>lappend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result</a:t>
            </a:r>
            <a:r>
              <a:rPr lang="en-GB" sz="1600" dirty="0" smtClean="0"/>
              <a:t> $</a:t>
            </a:r>
            <a:r>
              <a:rPr lang="en-GB" sz="1600" dirty="0" smtClean="0">
                <a:solidFill>
                  <a:srgbClr val="63BC48"/>
                </a:solidFill>
              </a:rPr>
              <a:t>method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   </a:t>
            </a:r>
            <a:r>
              <a:rPr lang="en-GB" sz="1600" dirty="0" smtClean="0">
                <a:solidFill>
                  <a:srgbClr val="C381DB"/>
                </a:solidFill>
              </a:rPr>
              <a:t>return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smtClean="0"/>
              <a:t>}</a:t>
            </a:r>
            <a:br>
              <a:rPr lang="en-GB" sz="1600" dirty="0" smtClean="0"/>
            </a:br>
            <a:r>
              <a:rPr lang="en-GB" sz="1600" dirty="0" smtClean="0"/>
              <a:t>      </a:t>
            </a:r>
            <a:r>
              <a:rPr lang="en-GB" sz="1600" dirty="0" smtClean="0">
                <a:solidFill>
                  <a:srgbClr val="C381DB"/>
                </a:solidFill>
              </a:rPr>
              <a:t>if</a:t>
            </a:r>
            <a:r>
              <a:rPr lang="en-GB" sz="1600" dirty="0" smtClean="0"/>
              <a:t> </a:t>
            </a:r>
            <a:r>
              <a:rPr lang="en-GB" sz="1600" dirty="0" smtClean="0"/>
              <a:t>{$</a:t>
            </a:r>
            <a:r>
              <a:rPr lang="en-GB" sz="1600" dirty="0" smtClean="0">
                <a:solidFill>
                  <a:srgbClr val="63BC48"/>
                </a:solidFill>
              </a:rPr>
              <a:t>method</a:t>
            </a:r>
            <a:r>
              <a:rPr lang="en-GB" sz="1600" dirty="0" smtClean="0"/>
              <a:t> ne $</a:t>
            </a:r>
            <a:r>
              <a:rPr lang="en-GB" sz="1600" dirty="0" err="1" smtClean="0">
                <a:solidFill>
                  <a:srgbClr val="63BC48"/>
                </a:solidFill>
              </a:rPr>
              <a:t>n</a:t>
            </a:r>
            <a:r>
              <a:rPr lang="en-GB" sz="1600" dirty="0" smtClean="0"/>
              <a:t>} {</a:t>
            </a:r>
            <a:br>
              <a:rPr lang="en-GB" sz="1600" dirty="0" smtClean="0"/>
            </a:br>
            <a:r>
              <a:rPr lang="en-GB" sz="1600" dirty="0" smtClean="0"/>
              <a:t>         </a:t>
            </a:r>
            <a:r>
              <a:rPr lang="en-GB" sz="1600" dirty="0" smtClean="0">
                <a:solidFill>
                  <a:srgbClr val="C381DB"/>
                </a:solidFill>
              </a:rPr>
              <a:t>return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}</a:t>
            </a:r>
            <a:br>
              <a:rPr lang="en-GB" sz="1600" dirty="0" smtClean="0"/>
            </a:br>
            <a:r>
              <a:rPr lang="en-GB" sz="1600" dirty="0" smtClean="0"/>
              <a:t>     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C381DB"/>
                </a:solidFill>
              </a:rPr>
              <a:t>if</a:t>
            </a:r>
            <a:r>
              <a:rPr lang="en-GB" sz="1600" dirty="0" smtClean="0"/>
              <a:t> </a:t>
            </a:r>
            <a:r>
              <a:rPr lang="en-GB" sz="1600" dirty="0" smtClean="0"/>
              <a:t>{[</a:t>
            </a:r>
            <a:r>
              <a:rPr lang="en-GB" sz="1600" dirty="0" err="1" smtClean="0">
                <a:solidFill>
                  <a:srgbClr val="C381DB"/>
                </a:solidFill>
              </a:rPr>
              <a:t>llength</a:t>
            </a:r>
            <a:r>
              <a:rPr lang="en-GB" sz="1600" dirty="0" smtClean="0"/>
              <a:t> [</a:t>
            </a:r>
            <a:r>
              <a:rPr lang="en-GB" sz="1600" dirty="0" smtClean="0">
                <a:solidFill>
                  <a:srgbClr val="C381DB"/>
                </a:solidFill>
              </a:rPr>
              <a:t>info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C381DB"/>
                </a:solidFill>
              </a:rPr>
              <a:t>level</a:t>
            </a:r>
            <a:r>
              <a:rPr lang="en-GB" sz="1600" dirty="0" smtClean="0"/>
              <a:t> 0]]</a:t>
            </a:r>
            <a:r>
              <a:rPr lang="en-GB" sz="1600" dirty="0" smtClean="0"/>
              <a:t> == </a:t>
            </a:r>
            <a:r>
              <a:rPr lang="en-GB" sz="1600" dirty="0" smtClean="0"/>
              <a:t>4} {</a:t>
            </a:r>
            <a:br>
              <a:rPr lang="en-GB" sz="1600" dirty="0" smtClean="0"/>
            </a:br>
            <a:r>
              <a:rPr lang="en-GB" sz="1600" dirty="0" smtClean="0"/>
              <a:t>     </a:t>
            </a:r>
            <a:r>
              <a:rPr lang="en-GB" sz="1600" dirty="0" smtClean="0"/>
              <a:t>    </a:t>
            </a:r>
            <a:r>
              <a:rPr lang="en-GB" sz="1600" dirty="0" err="1" smtClean="0">
                <a:solidFill>
                  <a:srgbClr val="C381DB"/>
                </a:solidFill>
              </a:rPr>
              <a:t>lappend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result</a:t>
            </a:r>
            <a:r>
              <a:rPr lang="en-GB" sz="1600" dirty="0" smtClean="0"/>
              <a:t> $</a:t>
            </a:r>
            <a:r>
              <a:rPr lang="en-GB" sz="1600" dirty="0" smtClean="0">
                <a:solidFill>
                  <a:srgbClr val="63BC48"/>
                </a:solidFill>
              </a:rPr>
              <a:t>argument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   </a:t>
            </a:r>
            <a:r>
              <a:rPr lang="en-GB" sz="1600" dirty="0" smtClean="0">
                <a:solidFill>
                  <a:srgbClr val="C381DB"/>
                </a:solidFill>
              </a:rPr>
              <a:t>return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   } </a:t>
            </a:r>
            <a:r>
              <a:rPr lang="en-GB" sz="1600" dirty="0" err="1" smtClean="0">
                <a:solidFill>
                  <a:srgbClr val="C381DB"/>
                </a:solidFill>
              </a:rPr>
              <a:t>elseif</a:t>
            </a:r>
            <a:r>
              <a:rPr lang="en-GB" sz="1600" dirty="0" smtClean="0"/>
              <a:t> {$</a:t>
            </a:r>
            <a:r>
              <a:rPr lang="en-GB" sz="1600" dirty="0" smtClean="0">
                <a:solidFill>
                  <a:srgbClr val="63BC48"/>
                </a:solidFill>
              </a:rPr>
              <a:t>argument</a:t>
            </a:r>
            <a:r>
              <a:rPr lang="en-GB" sz="1600" dirty="0" smtClean="0"/>
              <a:t> </a:t>
            </a:r>
            <a:r>
              <a:rPr lang="en-GB" sz="1600" dirty="0" err="1" smtClean="0"/>
              <a:t>eq</a:t>
            </a:r>
            <a:r>
              <a:rPr lang="en-GB" sz="1600" dirty="0" smtClean="0"/>
              <a:t> </a:t>
            </a:r>
            <a:r>
              <a:rPr lang="en-GB" sz="1600" dirty="0" smtClean="0"/>
              <a:t>$</a:t>
            </a:r>
            <a:r>
              <a:rPr lang="en-GB" sz="1600" dirty="0" smtClean="0">
                <a:solidFill>
                  <a:srgbClr val="63BC48"/>
                </a:solidFill>
              </a:rPr>
              <a:t>a</a:t>
            </a:r>
            <a:r>
              <a:rPr lang="en-GB" sz="1600" dirty="0" smtClean="0"/>
              <a:t>} </a:t>
            </a:r>
            <a:r>
              <a:rPr lang="en-GB" sz="1600" dirty="0" smtClean="0"/>
              <a:t>{</a:t>
            </a:r>
            <a:br>
              <a:rPr lang="en-GB" sz="1600" dirty="0" smtClean="0"/>
            </a:br>
            <a:r>
              <a:rPr lang="en-GB" sz="1600" dirty="0" smtClean="0"/>
              <a:t>        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C381DB"/>
                </a:solidFill>
              </a:rPr>
              <a:t>set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63BC48"/>
                </a:solidFill>
              </a:rPr>
              <a:t>result</a:t>
            </a:r>
            <a:r>
              <a:rPr lang="en-GB" sz="1600" dirty="0" smtClean="0"/>
              <a:t> [</a:t>
            </a:r>
            <a:r>
              <a:rPr lang="en-GB" sz="1600" dirty="0" smtClean="0">
                <a:solidFill>
                  <a:srgbClr val="C381DB"/>
                </a:solidFill>
              </a:rPr>
              <a:t>join</a:t>
            </a:r>
            <a:r>
              <a:rPr lang="en-GB" sz="1600" dirty="0" smtClean="0"/>
              <a:t> $</a:t>
            </a:r>
            <a:r>
              <a:rPr lang="en-GB" sz="1600" dirty="0" smtClean="0">
                <a:solidFill>
                  <a:srgbClr val="63BC48"/>
                </a:solidFill>
              </a:rPr>
              <a:t>annotation</a:t>
            </a:r>
            <a:r>
              <a:rPr lang="en-GB" sz="1600" dirty="0" smtClean="0"/>
              <a:t>]</a:t>
            </a:r>
            <a:br>
              <a:rPr lang="en-GB" sz="1600" dirty="0" smtClean="0"/>
            </a:br>
            <a:r>
              <a:rPr lang="en-GB" sz="1600" dirty="0" smtClean="0"/>
              <a:t>       </a:t>
            </a:r>
            <a:r>
              <a:rPr lang="en-GB" sz="1600" dirty="0" smtClean="0"/>
              <a:t>  </a:t>
            </a:r>
            <a:r>
              <a:rPr lang="en-GB" sz="1600" dirty="0" smtClean="0">
                <a:solidFill>
                  <a:srgbClr val="C381DB"/>
                </a:solidFill>
              </a:rPr>
              <a:t>return</a:t>
            </a:r>
            <a:r>
              <a:rPr lang="en-GB" sz="1600" dirty="0" smtClean="0"/>
              <a:t> -code break</a:t>
            </a:r>
            <a:br>
              <a:rPr lang="en-GB" sz="1600" dirty="0" smtClean="0"/>
            </a:br>
            <a:r>
              <a:rPr lang="en-GB" sz="1600" dirty="0" smtClean="0"/>
              <a:t>      }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   }</a:t>
            </a:r>
            <a:br>
              <a:rPr lang="en-GB" sz="1600" dirty="0" smtClean="0"/>
            </a:br>
            <a:r>
              <a:rPr lang="en-GB" sz="1600" dirty="0" smtClean="0"/>
              <a:t>}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the 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Every Class has List of Annotations Applied to it</a:t>
            </a:r>
          </a:p>
          <a:p>
            <a:r>
              <a:rPr lang="en-US" dirty="0" smtClean="0"/>
              <a:t>Attaching to Classes</a:t>
            </a:r>
          </a:p>
          <a:p>
            <a:pPr lvl="1"/>
            <a:r>
              <a:rPr lang="en-US" dirty="0" smtClean="0"/>
              <a:t>Uses Standard Unknown Handler</a:t>
            </a:r>
          </a:p>
          <a:p>
            <a:pPr lvl="1"/>
            <a:r>
              <a:rPr lang="en-US" dirty="0" smtClean="0"/>
              <a:t>Rewrites </a:t>
            </a:r>
            <a:r>
              <a:rPr lang="en-US" dirty="0" err="1" smtClean="0"/>
              <a:t>oo::class</a:t>
            </a:r>
            <a:r>
              <a:rPr lang="en-US" dirty="0" smtClean="0"/>
              <a:t> Command</a:t>
            </a:r>
          </a:p>
          <a:p>
            <a:r>
              <a:rPr lang="en-US" dirty="0" smtClean="0"/>
              <a:t>Attaching to Declarations</a:t>
            </a:r>
          </a:p>
          <a:p>
            <a:pPr lvl="1"/>
            <a:r>
              <a:rPr lang="en-US" dirty="0" smtClean="0"/>
              <a:t>Rewrites Whole TclOO Declaration System</a:t>
            </a:r>
          </a:p>
          <a:p>
            <a:pPr lvl="2"/>
            <a:r>
              <a:rPr lang="en-US" dirty="0" smtClean="0"/>
              <a:t>Change Declaration</a:t>
            </a:r>
          </a:p>
          <a:p>
            <a:pPr lvl="2"/>
            <a:r>
              <a:rPr lang="en-US" dirty="0" smtClean="0"/>
              <a:t>Local Unknown Handler</a:t>
            </a:r>
          </a:p>
          <a:p>
            <a:r>
              <a:rPr lang="en-US" dirty="0" smtClean="0"/>
              <a:t>Adding Introspection</a:t>
            </a:r>
          </a:p>
          <a:p>
            <a:pPr lvl="1"/>
            <a:r>
              <a:rPr lang="en-US" dirty="0" smtClean="0"/>
              <a:t>Extra commands in [info class] via ensemble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the Hood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2057400"/>
            <a:ext cx="2667000" cy="3657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TclOO </a:t>
            </a:r>
            <a:r>
              <a:rPr lang="en-US" dirty="0" smtClean="0"/>
              <a:t>Package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2057400"/>
            <a:ext cx="3733801" cy="426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Annotation Package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7800" y="27432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oo::class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37338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oo::define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47800" y="47244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[info class]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00601" y="27432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interceptor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00601" y="37338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interceptors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1" y="4724400"/>
            <a:ext cx="1600200" cy="533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extensions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05599" y="3505200"/>
            <a:ext cx="1447801" cy="9906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Annotation</a:t>
            </a:r>
          </a:p>
          <a:p>
            <a:pPr algn="ctr"/>
            <a:r>
              <a:rPr lang="en-US" dirty="0" smtClean="0"/>
              <a:t>Class</a:t>
            </a:r>
            <a:endParaRPr lang="en-US" dirty="0"/>
          </a:p>
        </p:txBody>
      </p:sp>
      <p:cxnSp>
        <p:nvCxnSpPr>
          <p:cNvPr id="14" name="Elbow Connector 13"/>
          <p:cNvCxnSpPr>
            <a:stCxn id="9" idx="1"/>
            <a:endCxn id="6" idx="3"/>
          </p:cNvCxnSpPr>
          <p:nvPr/>
        </p:nvCxnSpPr>
        <p:spPr>
          <a:xfrm rot="10800000">
            <a:off x="3048001" y="3009900"/>
            <a:ext cx="1752601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0" idx="1"/>
            <a:endCxn id="7" idx="3"/>
          </p:cNvCxnSpPr>
          <p:nvPr/>
        </p:nvCxnSpPr>
        <p:spPr>
          <a:xfrm rot="10800000">
            <a:off x="3048001" y="4000500"/>
            <a:ext cx="1752601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1" idx="1"/>
            <a:endCxn id="8" idx="3"/>
          </p:cNvCxnSpPr>
          <p:nvPr/>
        </p:nvCxnSpPr>
        <p:spPr>
          <a:xfrm rot="10800000">
            <a:off x="3048001" y="4991100"/>
            <a:ext cx="1752601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0" idx="3"/>
            <a:endCxn id="12" idx="1"/>
          </p:cNvCxnSpPr>
          <p:nvPr/>
        </p:nvCxnSpPr>
        <p:spPr>
          <a:xfrm>
            <a:off x="6400801" y="4000500"/>
            <a:ext cx="30479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9" idx="3"/>
            <a:endCxn id="12" idx="0"/>
          </p:cNvCxnSpPr>
          <p:nvPr/>
        </p:nvCxnSpPr>
        <p:spPr>
          <a:xfrm>
            <a:off x="6400801" y="3009900"/>
            <a:ext cx="1028699" cy="4953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4" name="Shape 23"/>
          <p:cNvCxnSpPr>
            <a:stCxn id="11" idx="3"/>
            <a:endCxn id="30" idx="0"/>
          </p:cNvCxnSpPr>
          <p:nvPr/>
        </p:nvCxnSpPr>
        <p:spPr>
          <a:xfrm>
            <a:off x="6400801" y="4991100"/>
            <a:ext cx="1028699" cy="457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0" name="Internal Storage 29"/>
          <p:cNvSpPr/>
          <p:nvPr/>
        </p:nvSpPr>
        <p:spPr>
          <a:xfrm>
            <a:off x="6705599" y="5448300"/>
            <a:ext cx="1447801" cy="723900"/>
          </a:xfrm>
          <a:prstGeom prst="flowChartInternalStorage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dk1"/>
                </a:solidFill>
              </a:rPr>
              <a:t>Annotation Store</a:t>
            </a:r>
            <a:endParaRPr lang="en-US" sz="1400" dirty="0">
              <a:solidFill>
                <a:schemeClr val="dk1"/>
              </a:solidFill>
            </a:endParaRPr>
          </a:p>
        </p:txBody>
      </p:sp>
      <p:cxnSp>
        <p:nvCxnSpPr>
          <p:cNvPr id="33" name="Shape 32"/>
          <p:cNvCxnSpPr>
            <a:stCxn id="11" idx="3"/>
            <a:endCxn id="12" idx="2"/>
          </p:cNvCxnSpPr>
          <p:nvPr/>
        </p:nvCxnSpPr>
        <p:spPr>
          <a:xfrm flipV="1">
            <a:off x="6400801" y="4495800"/>
            <a:ext cx="1028699" cy="4953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2742092" y="3815834"/>
            <a:ext cx="2657548" cy="369332"/>
          </a:xfrm>
          <a:prstGeom prst="rect">
            <a:avLst/>
          </a:prstGeom>
          <a:solidFill>
            <a:srgbClr val="FFFFFF">
              <a:alpha val="25000"/>
            </a:srgbClr>
          </a:solidFill>
          <a:effectLst>
            <a:softEdge rad="38100"/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Meddles </a:t>
            </a:r>
            <a:r>
              <a:rPr lang="en-US" dirty="0" smtClean="0">
                <a:solidFill>
                  <a:srgbClr val="FFFFFF"/>
                </a:solidFill>
              </a:rPr>
              <a:t>with</a:t>
            </a:r>
            <a:r>
              <a:rPr lang="en-US" dirty="0" smtClean="0"/>
              <a:t> internals</a:t>
            </a:r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5177726" cy="1270752"/>
          </a:xfrm>
        </p:spPr>
        <p:txBody>
          <a:bodyPr>
            <a:normAutofit/>
          </a:bodyPr>
          <a:lstStyle/>
          <a:p>
            <a:r>
              <a:rPr lang="en-US" dirty="0" smtClean="0"/>
              <a:t>Where to go in the </a:t>
            </a:r>
            <a:endParaRPr lang="en-US" dirty="0"/>
          </a:p>
        </p:txBody>
      </p:sp>
      <p:pic>
        <p:nvPicPr>
          <p:cNvPr id="8" name="Picture Placeholder 7" descr="feather_emdot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9510" t="1368" r="12416" b="6156"/>
          <a:stretch>
            <a:fillRect/>
          </a:stretch>
        </p:blipFill>
        <p:spPr>
          <a:xfrm rot="21263043">
            <a:off x="5712876" y="398477"/>
            <a:ext cx="2938455" cy="36394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REST Class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Contribute to </a:t>
            </a:r>
            <a:r>
              <a:rPr lang="en-US" dirty="0" err="1" smtClean="0"/>
              <a:t>Tcllib</a:t>
            </a:r>
            <a:endParaRPr lang="en-US" dirty="0" smtClean="0"/>
          </a:p>
          <a:p>
            <a:r>
              <a:rPr lang="en-US" dirty="0" smtClean="0"/>
              <a:t>Needs More Features First</a:t>
            </a:r>
          </a:p>
          <a:p>
            <a:pPr lvl="1"/>
            <a:r>
              <a:rPr lang="en-US" dirty="0" smtClean="0"/>
              <a:t>Authentication Support</a:t>
            </a:r>
          </a:p>
          <a:p>
            <a:pPr lvl="1"/>
            <a:r>
              <a:rPr lang="en-US" dirty="0" smtClean="0"/>
              <a:t>Cookie Handling</a:t>
            </a:r>
          </a:p>
          <a:p>
            <a:pPr lvl="1"/>
            <a:r>
              <a:rPr lang="en-US" dirty="0" smtClean="0"/>
              <a:t>WADL Parser</a:t>
            </a:r>
          </a:p>
          <a:p>
            <a:pPr lvl="2"/>
            <a:r>
              <a:rPr lang="en-US" dirty="0" smtClean="0"/>
              <a:t>Well, maybe…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Quick TclOO…</a:t>
            </a:r>
            <a:endParaRPr lang="en-US" dirty="0"/>
          </a:p>
        </p:txBody>
      </p:sp>
      <p:pic>
        <p:nvPicPr>
          <p:cNvPr id="8" name="Picture Placeholder 7" descr="bored-orangutan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1163" b="1059"/>
          <a:stretch>
            <a:fillRect/>
          </a:stretch>
        </p:blipFill>
        <p:spPr>
          <a:xfrm rot="21263043">
            <a:off x="4788584" y="564663"/>
            <a:ext cx="3859649" cy="328112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275388"/>
            <a:ext cx="609600" cy="365125"/>
          </a:xfrm>
        </p:spPr>
        <p:txBody>
          <a:bodyPr/>
          <a:lstStyle/>
          <a:p>
            <a:fld id="{9876E8C1-C2B3-EE40-BF76-16CAC4495E5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Work Needed</a:t>
            </a:r>
          </a:p>
          <a:p>
            <a:pPr lvl="1"/>
            <a:r>
              <a:rPr lang="en-US" dirty="0" smtClean="0"/>
              <a:t>What is natural way to handle object deletion?</a:t>
            </a:r>
          </a:p>
          <a:p>
            <a:pPr lvl="1"/>
            <a:r>
              <a:rPr lang="en-US" dirty="0" smtClean="0"/>
              <a:t>What is best way to handle complex keys?</a:t>
            </a:r>
          </a:p>
          <a:p>
            <a:pPr lvl="1"/>
            <a:r>
              <a:rPr lang="en-US" dirty="0" smtClean="0"/>
              <a:t>What is best way to bring in objects?</a:t>
            </a:r>
          </a:p>
          <a:p>
            <a:pPr lvl="1"/>
            <a:r>
              <a:rPr lang="en-US" dirty="0" smtClean="0"/>
              <a:t>What sort of cache policy should be used?</a:t>
            </a:r>
          </a:p>
          <a:p>
            <a:r>
              <a:rPr lang="en-US" dirty="0" smtClean="0"/>
              <a:t>Support Object-First Style</a:t>
            </a:r>
          </a:p>
          <a:p>
            <a:pPr lvl="1"/>
            <a:r>
              <a:rPr lang="en-US" dirty="0" smtClean="0"/>
              <a:t>With annotations?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Too Hard to Declare</a:t>
            </a:r>
          </a:p>
          <a:p>
            <a:pPr lvl="1"/>
            <a:r>
              <a:rPr lang="en-US" dirty="0" smtClean="0"/>
              <a:t>Far too much work!</a:t>
            </a:r>
          </a:p>
          <a:p>
            <a:r>
              <a:rPr lang="en-US" dirty="0" smtClean="0"/>
              <a:t>Introspection Axes Wrong</a:t>
            </a:r>
          </a:p>
          <a:p>
            <a:pPr lvl="1"/>
            <a:r>
              <a:rPr lang="en-US" dirty="0" smtClean="0"/>
              <a:t>Current code uses very unnatural order</a:t>
            </a:r>
          </a:p>
          <a:p>
            <a:r>
              <a:rPr lang="en-US" dirty="0" smtClean="0"/>
              <a:t>Add to TclOO?</a:t>
            </a:r>
          </a:p>
          <a:p>
            <a:pPr lvl="1"/>
            <a:r>
              <a:rPr lang="en-US" dirty="0" smtClean="0"/>
              <a:t>Depends on issues being resolved</a:t>
            </a:r>
          </a:p>
          <a:p>
            <a:r>
              <a:rPr lang="en-US" dirty="0" smtClean="0"/>
              <a:t>Find Cool Things to Do, </a:t>
            </a:r>
            <a:r>
              <a:rPr lang="en-US" dirty="0" err="1" smtClean="0"/>
              <a:t>e.g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Augment ORM?</a:t>
            </a:r>
          </a:p>
          <a:p>
            <a:pPr lvl="1"/>
            <a:r>
              <a:rPr lang="en-US" dirty="0" smtClean="0"/>
              <a:t>Ways of </a:t>
            </a:r>
            <a:r>
              <a:rPr lang="en-US" i="1" dirty="0" smtClean="0"/>
              <a:t>creating </a:t>
            </a:r>
            <a:r>
              <a:rPr lang="en-US" dirty="0" smtClean="0"/>
              <a:t>server-side REST bindings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TclOO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Object System</a:t>
            </a:r>
          </a:p>
          <a:p>
            <a:pPr lvl="1"/>
            <a:r>
              <a:rPr lang="en-US" dirty="0" smtClean="0"/>
              <a:t>Incorporated in 8.6, Package for 8.5</a:t>
            </a:r>
          </a:p>
          <a:p>
            <a:r>
              <a:rPr lang="en-US" dirty="0" smtClean="0"/>
              <a:t>Designed for</a:t>
            </a:r>
          </a:p>
          <a:p>
            <a:pPr lvl="1"/>
            <a:r>
              <a:rPr lang="en-US" dirty="0" smtClean="0"/>
              <a:t>Keeping Out of Your Way</a:t>
            </a:r>
          </a:p>
          <a:p>
            <a:pPr lvl="1"/>
            <a:r>
              <a:rPr lang="en-US" dirty="0" smtClean="0"/>
              <a:t>Being </a:t>
            </a:r>
            <a:r>
              <a:rPr lang="en-US" dirty="0" err="1" smtClean="0"/>
              <a:t>Tcl’ish</a:t>
            </a:r>
            <a:r>
              <a:rPr lang="en-US" dirty="0" smtClean="0"/>
              <a:t> and Dynamic</a:t>
            </a:r>
          </a:p>
          <a:p>
            <a:pPr lvl="1"/>
            <a:r>
              <a:rPr lang="en-US" dirty="0" smtClean="0"/>
              <a:t>Being Powerful and Extensible</a:t>
            </a:r>
          </a:p>
          <a:p>
            <a:r>
              <a:rPr lang="en-US" dirty="0" smtClean="0"/>
              <a:t>Key Features</a:t>
            </a:r>
          </a:p>
          <a:p>
            <a:pPr lvl="1"/>
            <a:r>
              <a:rPr lang="en-US" dirty="0" smtClean="0"/>
              <a:t>Single-Rooted Inheritance Hierarchy</a:t>
            </a:r>
          </a:p>
          <a:p>
            <a:pPr lvl="1"/>
            <a:r>
              <a:rPr lang="en-US" dirty="0" smtClean="0"/>
              <a:t>Classes are Objects and May be Extended</a:t>
            </a:r>
          </a:p>
          <a:p>
            <a:pPr lvl="1"/>
            <a:r>
              <a:rPr lang="en-US" dirty="0" smtClean="0"/>
              <a:t>Object’s Namespace </a:t>
            </a:r>
            <a:r>
              <a:rPr lang="en-US" dirty="0" smtClean="0"/>
              <a:t>c</a:t>
            </a:r>
            <a:r>
              <a:rPr lang="en-US" dirty="0" smtClean="0"/>
              <a:t>ontains Object’s Variables</a:t>
            </a:r>
          </a:p>
          <a:p>
            <a:pPr lvl="1"/>
            <a:r>
              <a:rPr lang="en-US" dirty="0" smtClean="0"/>
              <a:t>Class (Re-)Definition by Separate Command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Anatomy Lesson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18506" y="1753394"/>
            <a:ext cx="2057400" cy="723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oo::object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" name="Elbow Connector 7"/>
          <p:cNvCxnSpPr>
            <a:stCxn id="6" idx="0"/>
            <a:endCxn id="5" idx="2"/>
          </p:cNvCxnSpPr>
          <p:nvPr/>
        </p:nvCxnSpPr>
        <p:spPr>
          <a:xfrm rot="5400000" flipH="1" flipV="1">
            <a:off x="1675606" y="3848894"/>
            <a:ext cx="2743200" cy="1588"/>
          </a:xfrm>
          <a:prstGeom prst="bent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5" idx="1"/>
            <a:endCxn id="6" idx="1"/>
          </p:cNvCxnSpPr>
          <p:nvPr/>
        </p:nvCxnSpPr>
        <p:spPr>
          <a:xfrm rot="10800000" flipV="1">
            <a:off x="2018506" y="2115344"/>
            <a:ext cx="1588" cy="3467100"/>
          </a:xfrm>
          <a:prstGeom prst="bentConnector3">
            <a:avLst>
              <a:gd name="adj1" fmla="val 14395466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715000" y="1600200"/>
            <a:ext cx="2362200" cy="2895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867400" y="2743200"/>
            <a:ext cx="20574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Namespace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67400" y="1753394"/>
            <a:ext cx="1143000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Method Table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162800" y="1753394"/>
            <a:ext cx="762000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Mixin</a:t>
            </a:r>
            <a:r>
              <a:rPr lang="en-US" dirty="0">
                <a:solidFill>
                  <a:schemeClr val="bg1"/>
                </a:solidFill>
              </a:rPr>
              <a:t> List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96000" y="3124200"/>
            <a:ext cx="1600200" cy="304800"/>
          </a:xfrm>
          <a:prstGeom prst="rect">
            <a:avLst/>
          </a:prstGeom>
          <a:solidFill>
            <a:srgbClr val="63BC48"/>
          </a:solidFill>
          <a:ln>
            <a:solidFill>
              <a:srgbClr val="63BC48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096000" y="3429000"/>
            <a:ext cx="1600200" cy="304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NS Path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3733800"/>
            <a:ext cx="1600200" cy="304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Commands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15000" y="4782344"/>
            <a:ext cx="23622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67400" y="4973638"/>
            <a:ext cx="1143000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InstanceMethod</a:t>
            </a:r>
            <a:r>
              <a:rPr lang="en-US" dirty="0">
                <a:solidFill>
                  <a:schemeClr val="bg1"/>
                </a:solidFill>
              </a:rPr>
              <a:t> Table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62800" y="4973638"/>
            <a:ext cx="762000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Mixin</a:t>
            </a:r>
            <a:r>
              <a:rPr lang="en-US" dirty="0">
                <a:solidFill>
                  <a:schemeClr val="bg1"/>
                </a:solidFill>
              </a:rPr>
              <a:t> List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67400" y="5925344"/>
            <a:ext cx="2057400" cy="304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Superclass List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7" name="Elbow Connector 26"/>
          <p:cNvCxnSpPr>
            <a:stCxn id="5" idx="3"/>
          </p:cNvCxnSpPr>
          <p:nvPr/>
        </p:nvCxnSpPr>
        <p:spPr>
          <a:xfrm>
            <a:off x="4075906" y="2115344"/>
            <a:ext cx="163909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6" idx="3"/>
            <a:endCxn id="22" idx="1"/>
          </p:cNvCxnSpPr>
          <p:nvPr/>
        </p:nvCxnSpPr>
        <p:spPr>
          <a:xfrm>
            <a:off x="4075906" y="5582444"/>
            <a:ext cx="163909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018506" y="5220494"/>
            <a:ext cx="2057400" cy="723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oo::class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91000" y="2115344"/>
            <a:ext cx="129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 object</a:t>
            </a:r>
            <a:br>
              <a:rPr lang="en-US" dirty="0" smtClean="0"/>
            </a:br>
            <a:r>
              <a:rPr lang="en-US" dirty="0" smtClean="0"/>
              <a:t>has these</a:t>
            </a:r>
            <a:br>
              <a:rPr lang="en-US" dirty="0" smtClean="0"/>
            </a:br>
            <a:r>
              <a:rPr lang="en-US" dirty="0" smtClean="0"/>
              <a:t>things…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075906" y="4383703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 class </a:t>
            </a:r>
            <a:r>
              <a:rPr lang="en-US" i="1" dirty="0" smtClean="0"/>
              <a:t>also</a:t>
            </a:r>
            <a:br>
              <a:rPr lang="en-US" i="1" dirty="0" smtClean="0"/>
            </a:br>
            <a:r>
              <a:rPr lang="en-US" dirty="0" smtClean="0"/>
              <a:t>has these,</a:t>
            </a:r>
            <a:br>
              <a:rPr lang="en-US" dirty="0" smtClean="0"/>
            </a:br>
            <a:r>
              <a:rPr lang="en-US" dirty="0" smtClean="0"/>
              <a:t>which apply</a:t>
            </a:r>
            <a:br>
              <a:rPr lang="en-US" dirty="0" smtClean="0"/>
            </a:br>
            <a:r>
              <a:rPr lang="en-US" dirty="0" smtClean="0"/>
              <a:t>to instances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048001" y="3669268"/>
            <a:ext cx="232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Classes </a:t>
            </a:r>
            <a:r>
              <a:rPr lang="en-US" i="1" dirty="0" smtClean="0"/>
              <a:t>are</a:t>
            </a:r>
            <a:r>
              <a:rPr lang="en-US" dirty="0" smtClean="0"/>
              <a:t> objects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64104" y="3420070"/>
            <a:ext cx="149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Objects are</a:t>
            </a:r>
            <a:br>
              <a:rPr lang="en-US" dirty="0" smtClean="0"/>
            </a:br>
            <a:r>
              <a:rPr lang="en-US" dirty="0" smtClean="0"/>
              <a:t>made by</a:t>
            </a:r>
            <a:br>
              <a:rPr lang="en-US" dirty="0" smtClean="0"/>
            </a:br>
            <a:r>
              <a:rPr lang="en-US" dirty="0" smtClean="0"/>
              <a:t>classes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28629" y="6059378"/>
            <a:ext cx="3651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You can subclass the class of</a:t>
            </a:r>
            <a:br>
              <a:rPr lang="en-US" dirty="0" smtClean="0"/>
            </a:br>
            <a:r>
              <a:rPr lang="en-US" dirty="0" smtClean="0"/>
              <a:t>classes for custom construction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7692326" cy="1270752"/>
          </a:xfrm>
        </p:spPr>
        <p:txBody>
          <a:bodyPr>
            <a:normAutofit/>
          </a:bodyPr>
          <a:lstStyle/>
          <a:p>
            <a:r>
              <a:rPr lang="en-US" dirty="0" smtClean="0"/>
              <a:t>Support Class for…</a:t>
            </a:r>
            <a:endParaRPr lang="en-US" dirty="0"/>
          </a:p>
        </p:txBody>
      </p:sp>
      <p:pic>
        <p:nvPicPr>
          <p:cNvPr id="8" name="Picture Placeholder 7" descr="Rest_between_the_two_sampling_sites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0458" t="8388" r="15965" b="3071"/>
          <a:stretch>
            <a:fillRect/>
          </a:stretch>
        </p:blipFill>
        <p:spPr>
          <a:xfrm rot="21263043">
            <a:off x="5238666" y="585647"/>
            <a:ext cx="3220126" cy="33624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REpresentational</a:t>
            </a:r>
            <a:r>
              <a:rPr lang="en-US" dirty="0" smtClean="0"/>
              <a:t> State Transfer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 is Way of Doing Web Services</a:t>
            </a:r>
          </a:p>
          <a:p>
            <a:pPr lvl="1"/>
            <a:r>
              <a:rPr lang="en-US" dirty="0" smtClean="0"/>
              <a:t>Popular</a:t>
            </a:r>
          </a:p>
          <a:p>
            <a:pPr lvl="1"/>
            <a:r>
              <a:rPr lang="en-US" dirty="0" smtClean="0"/>
              <a:t>Easy to Use in </a:t>
            </a:r>
            <a:r>
              <a:rPr lang="en-US" i="1" dirty="0" smtClean="0"/>
              <a:t>Ad Hoc</a:t>
            </a:r>
            <a:r>
              <a:rPr lang="en-US" dirty="0" smtClean="0"/>
              <a:t> Way</a:t>
            </a:r>
          </a:p>
          <a:p>
            <a:r>
              <a:rPr lang="en-US" dirty="0" smtClean="0"/>
              <a:t>Strongly Leverages HTTP</a:t>
            </a:r>
          </a:p>
          <a:p>
            <a:pPr lvl="1"/>
            <a:r>
              <a:rPr lang="en-US" dirty="0" smtClean="0"/>
              <a:t>Verbs are GET, PUT, DELETE, POST, …</a:t>
            </a:r>
          </a:p>
          <a:p>
            <a:pPr lvl="1"/>
            <a:r>
              <a:rPr lang="en-US" dirty="0" smtClean="0"/>
              <a:t>Nouns are Resources with URLs</a:t>
            </a:r>
          </a:p>
          <a:p>
            <a:pPr lvl="1"/>
            <a:r>
              <a:rPr lang="en-US" dirty="0" smtClean="0"/>
              <a:t>View of Resources Determined by Content Negotiation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http://</a:t>
            </a:r>
            <a:r>
              <a:rPr lang="en-US" b="1" dirty="0" err="1" smtClean="0"/>
              <a:t>example.org</a:t>
            </a:r>
            <a:r>
              <a:rPr lang="en-US" b="1" dirty="0" smtClean="0"/>
              <a:t>/pizzas</a:t>
            </a:r>
            <a:r>
              <a:rPr lang="en-US" dirty="0" smtClean="0"/>
              <a:t> is a Pizza Parlor</a:t>
            </a:r>
          </a:p>
          <a:p>
            <a:r>
              <a:rPr lang="en-US" b="1" dirty="0" smtClean="0"/>
              <a:t>GET </a:t>
            </a:r>
            <a:r>
              <a:rPr lang="en-US" b="1" dirty="0" smtClean="0"/>
              <a:t>http://</a:t>
            </a:r>
            <a:r>
              <a:rPr lang="en-US" b="1" dirty="0" err="1" smtClean="0"/>
              <a:t>example.org</a:t>
            </a:r>
            <a:r>
              <a:rPr lang="en-US" b="1" dirty="0" smtClean="0"/>
              <a:t>/</a:t>
            </a:r>
            <a:r>
              <a:rPr lang="en-US" b="1" dirty="0" smtClean="0"/>
              <a:t>pizzas</a:t>
            </a:r>
          </a:p>
          <a:p>
            <a:pPr lvl="1"/>
            <a:r>
              <a:rPr lang="en-US" dirty="0" smtClean="0"/>
              <a:t>Returns Current List of Pizzas</a:t>
            </a:r>
          </a:p>
          <a:p>
            <a:r>
              <a:rPr lang="en-US" b="1" dirty="0" smtClean="0"/>
              <a:t>GET http://example.org/</a:t>
            </a:r>
            <a:r>
              <a:rPr lang="en-US" b="1" dirty="0" smtClean="0"/>
              <a:t>pizzas/123</a:t>
            </a:r>
          </a:p>
          <a:p>
            <a:pPr lvl="1"/>
            <a:r>
              <a:rPr lang="en-US" dirty="0" smtClean="0"/>
              <a:t>Returns</a:t>
            </a:r>
            <a:r>
              <a:rPr lang="en-US" dirty="0" smtClean="0"/>
              <a:t> Description of Pizza #123</a:t>
            </a:r>
          </a:p>
          <a:p>
            <a:r>
              <a:rPr lang="en-US" b="1" dirty="0" smtClean="0"/>
              <a:t>GET http</a:t>
            </a:r>
            <a:r>
              <a:rPr lang="en-US" b="1" dirty="0" smtClean="0"/>
              <a:t>://example.org/</a:t>
            </a:r>
            <a:r>
              <a:rPr lang="en-US" b="1" dirty="0" smtClean="0"/>
              <a:t>pizzas/123/pepperoni</a:t>
            </a:r>
          </a:p>
          <a:p>
            <a:pPr lvl="1"/>
            <a:r>
              <a:rPr lang="en-US" dirty="0" smtClean="0"/>
              <a:t>Returns</a:t>
            </a:r>
            <a:r>
              <a:rPr lang="en-US" dirty="0" smtClean="0"/>
              <a:t> Amount of Pepperoni on Pizza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Example…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PUT http://example.org/pizzas/123/pepperoni</a:t>
            </a:r>
          </a:p>
          <a:p>
            <a:pPr lvl="1"/>
            <a:r>
              <a:rPr lang="en-US" dirty="0" smtClean="0"/>
              <a:t>Sets Amount of Pepperoni on </a:t>
            </a:r>
            <a:r>
              <a:rPr lang="en-US" dirty="0" smtClean="0"/>
              <a:t>Pizza #123</a:t>
            </a:r>
          </a:p>
          <a:p>
            <a:pPr lvl="1"/>
            <a:r>
              <a:rPr lang="en-US" dirty="0" smtClean="0"/>
              <a:t>Idempotent</a:t>
            </a:r>
          </a:p>
          <a:p>
            <a:r>
              <a:rPr lang="en-US" b="1" dirty="0" smtClean="0"/>
              <a:t>POST http</a:t>
            </a:r>
            <a:r>
              <a:rPr lang="en-US" b="1" dirty="0" smtClean="0"/>
              <a:t>://</a:t>
            </a:r>
            <a:r>
              <a:rPr lang="en-US" b="1" dirty="0" err="1" smtClean="0"/>
              <a:t>example.org</a:t>
            </a:r>
            <a:r>
              <a:rPr lang="en-US" b="1" dirty="0" smtClean="0"/>
              <a:t>/pizzas</a:t>
            </a:r>
            <a:endParaRPr lang="en-US" b="1" dirty="0" smtClean="0"/>
          </a:p>
          <a:p>
            <a:pPr lvl="1"/>
            <a:r>
              <a:rPr lang="en-US" dirty="0" smtClean="0"/>
              <a:t>Makes a New Pizza from Scratch</a:t>
            </a:r>
          </a:p>
          <a:p>
            <a:pPr lvl="2"/>
            <a:r>
              <a:rPr lang="en-US" dirty="0" smtClean="0"/>
              <a:t>Request document says what to make</a:t>
            </a:r>
          </a:p>
          <a:p>
            <a:pPr lvl="1"/>
            <a:r>
              <a:rPr lang="en-US" dirty="0" smtClean="0"/>
              <a:t>Redirects to Created Pizza</a:t>
            </a:r>
          </a:p>
          <a:p>
            <a:r>
              <a:rPr lang="en-US" b="1" dirty="0" smtClean="0"/>
              <a:t>DELETE http</a:t>
            </a:r>
            <a:r>
              <a:rPr lang="en-US" b="1" dirty="0" smtClean="0"/>
              <a:t>://example.org/</a:t>
            </a:r>
            <a:r>
              <a:rPr lang="en-US" b="1" dirty="0" smtClean="0"/>
              <a:t>pizzas/123</a:t>
            </a:r>
          </a:p>
          <a:p>
            <a:pPr lvl="1"/>
            <a:r>
              <a:rPr lang="en-US" dirty="0" smtClean="0"/>
              <a:t>Gets Rid of Pizza #123</a:t>
            </a:r>
          </a:p>
          <a:p>
            <a:pPr lvl="1"/>
            <a:r>
              <a:rPr lang="en-US" dirty="0" smtClean="0"/>
              <a:t>Idempotent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E8C1-C2B3-EE40-BF76-16CAC4495E5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5411</TotalTime>
  <Words>1764</Words>
  <Application>Microsoft Macintosh PowerPoint</Application>
  <PresentationFormat>On-screen Show (4:3)</PresentationFormat>
  <Paragraphs>289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Twilight</vt:lpstr>
      <vt:lpstr>Adventures in TclOO</vt:lpstr>
      <vt:lpstr>Outline</vt:lpstr>
      <vt:lpstr>Refresher</vt:lpstr>
      <vt:lpstr>TclOO Refresher</vt:lpstr>
      <vt:lpstr>The Anatomy Lesson</vt:lpstr>
      <vt:lpstr>REST</vt:lpstr>
      <vt:lpstr>REpresentational State Transfer</vt:lpstr>
      <vt:lpstr>Example…</vt:lpstr>
      <vt:lpstr>Example… Updates</vt:lpstr>
      <vt:lpstr>REST Class</vt:lpstr>
      <vt:lpstr>General Plan</vt:lpstr>
      <vt:lpstr>Code (Simplified)</vt:lpstr>
      <vt:lpstr>Usage</vt:lpstr>
      <vt:lpstr>What I Was Using This For</vt:lpstr>
      <vt:lpstr>ORM</vt:lpstr>
      <vt:lpstr>Object-Relational Mapping</vt:lpstr>
      <vt:lpstr>Data First or Objects First?</vt:lpstr>
      <vt:lpstr>Basic Class Plan</vt:lpstr>
      <vt:lpstr>Interaction Plan</vt:lpstr>
      <vt:lpstr>Example of Use</vt:lpstr>
      <vt:lpstr>Annotations</vt:lpstr>
      <vt:lpstr>What is an Annotation?</vt:lpstr>
      <vt:lpstr>Annotation Syntax</vt:lpstr>
      <vt:lpstr>Types of Annotations</vt:lpstr>
      <vt:lpstr>Declaring an Annotation</vt:lpstr>
      <vt:lpstr>Under the Hood</vt:lpstr>
      <vt:lpstr>Under the Hood</vt:lpstr>
      <vt:lpstr>Future?</vt:lpstr>
      <vt:lpstr>Future of REST Class</vt:lpstr>
      <vt:lpstr>Future of ORM</vt:lpstr>
      <vt:lpstr>Future of Annotations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Adventures in TclOO</dc:title>
  <dc:creator>Donal Fellows</dc:creator>
  <cp:lastModifiedBy>Donal Fellows</cp:lastModifiedBy>
  <cp:revision>18</cp:revision>
  <dcterms:created xsi:type="dcterms:W3CDTF">2010-10-09T20:33:45Z</dcterms:created>
  <dcterms:modified xsi:type="dcterms:W3CDTF">2010-10-13T14:45:22Z</dcterms:modified>
</cp:coreProperties>
</file>