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tmp" ContentType="image/png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64" r:id="rId3"/>
    <p:sldId id="265" r:id="rId4"/>
    <p:sldId id="266" r:id="rId5"/>
    <p:sldId id="268" r:id="rId6"/>
    <p:sldId id="269" r:id="rId7"/>
    <p:sldId id="270" r:id="rId8"/>
    <p:sldId id="271" r:id="rId9"/>
    <p:sldId id="272" r:id="rId10"/>
    <p:sldId id="273" r:id="rId11"/>
    <p:sldId id="275" r:id="rId12"/>
    <p:sldId id="279" r:id="rId13"/>
    <p:sldId id="280" r:id="rId14"/>
    <p:sldId id="282" r:id="rId15"/>
    <p:sldId id="283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1" d="100"/>
          <a:sy n="101" d="100"/>
        </p:scale>
        <p:origin x="-656" y="-11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heme" Target="theme/theme1.xml"/><Relationship Id="rId21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printerSettings" Target="printerSettings/printerSettings1.bin"/><Relationship Id="rId18" Type="http://schemas.openxmlformats.org/officeDocument/2006/relationships/presProps" Target="presProps.xml"/><Relationship Id="rId1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tmp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47087E-D961-4413-94B1-2F48C791E016}" type="datetimeFigureOut">
              <a:rPr lang="en-US" smtClean="0"/>
              <a:t>11/11/14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27E14-41B1-491C-890B-08FA07471A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27128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47087E-D961-4413-94B1-2F48C791E016}" type="datetimeFigureOut">
              <a:rPr lang="en-US" smtClean="0"/>
              <a:t>11/11/14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27E14-41B1-491C-890B-08FA07471A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01626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47087E-D961-4413-94B1-2F48C791E016}" type="datetimeFigureOut">
              <a:rPr lang="en-US" smtClean="0"/>
              <a:t>11/11/14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27E14-41B1-491C-890B-08FA07471A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876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47087E-D961-4413-94B1-2F48C791E016}" type="datetimeFigureOut">
              <a:rPr lang="en-US" smtClean="0"/>
              <a:t>11/11/14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27E14-41B1-491C-890B-08FA07471A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59762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47087E-D961-4413-94B1-2F48C791E016}" type="datetimeFigureOut">
              <a:rPr lang="en-US" smtClean="0"/>
              <a:t>11/11/14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27E14-41B1-491C-890B-08FA07471A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04383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47087E-D961-4413-94B1-2F48C791E016}" type="datetimeFigureOut">
              <a:rPr lang="en-US" smtClean="0"/>
              <a:t>11/11/14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27E14-41B1-491C-890B-08FA07471A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01476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47087E-D961-4413-94B1-2F48C791E016}" type="datetimeFigureOut">
              <a:rPr lang="en-US" smtClean="0"/>
              <a:t>11/11/14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27E14-41B1-491C-890B-08FA07471A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8880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47087E-D961-4413-94B1-2F48C791E016}" type="datetimeFigureOut">
              <a:rPr lang="en-US" smtClean="0"/>
              <a:t>11/11/14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27E14-41B1-491C-890B-08FA07471A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30466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47087E-D961-4413-94B1-2F48C791E016}" type="datetimeFigureOut">
              <a:rPr lang="en-US" smtClean="0"/>
              <a:t>11/11/14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27E14-41B1-491C-890B-08FA07471A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52384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47087E-D961-4413-94B1-2F48C791E016}" type="datetimeFigureOut">
              <a:rPr lang="en-US" smtClean="0"/>
              <a:t>11/11/14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27E14-41B1-491C-890B-08FA07471A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95980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47087E-D961-4413-94B1-2F48C791E016}" type="datetimeFigureOut">
              <a:rPr lang="en-US" smtClean="0"/>
              <a:t>11/11/14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27E14-41B1-491C-890B-08FA07471A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43724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47087E-D961-4413-94B1-2F48C791E016}" type="datetimeFigureOut">
              <a:rPr lang="en-US" smtClean="0"/>
              <a:t>11/11/14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727E14-41B1-491C-890B-08FA07471A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36164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png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tmp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US" sz="2300" b="1" i="1" dirty="0" smtClean="0">
                <a:latin typeface="Palatino Linotype" panose="02040502050505030304" pitchFamily="18" charset="0"/>
              </a:rPr>
              <a:t>Co-existence </a:t>
            </a:r>
            <a:r>
              <a:rPr lang="en-US" sz="2300" b="1" i="1" dirty="0">
                <a:latin typeface="Palatino Linotype" panose="02040502050505030304" pitchFamily="18" charset="0"/>
              </a:rPr>
              <a:t>of a GUI and the main terminal: How was it achieved with the </a:t>
            </a:r>
            <a:r>
              <a:rPr lang="en-US" sz="2300" b="1" i="1" dirty="0" err="1">
                <a:latin typeface="Palatino Linotype" panose="02040502050505030304" pitchFamily="18" charset="0"/>
              </a:rPr>
              <a:t>DFTVisualizer</a:t>
            </a:r>
            <a:r>
              <a:rPr lang="en-US" sz="2300" b="1" i="1" dirty="0">
                <a:latin typeface="Palatino Linotype" panose="02040502050505030304" pitchFamily="18" charset="0"/>
              </a:rPr>
              <a:t> GUI with TCL/TK as the implementation language and the related changes?</a:t>
            </a:r>
            <a:r>
              <a:rPr lang="en-US" sz="2300" b="1" dirty="0">
                <a:latin typeface="Agency FB" panose="020B0503020202020204" pitchFamily="34" charset="0"/>
              </a:rPr>
              <a:t/>
            </a:r>
            <a:br>
              <a:rPr lang="en-US" sz="2300" b="1" dirty="0">
                <a:latin typeface="Agency FB" panose="020B0503020202020204" pitchFamily="34" charset="0"/>
              </a:rPr>
            </a:br>
            <a:endParaRPr lang="en-US" sz="2300" b="1" dirty="0">
              <a:latin typeface="Agency FB" panose="020B050302020202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z="2100" dirty="0" smtClean="0"/>
              <a:t>By</a:t>
            </a:r>
          </a:p>
          <a:p>
            <a:r>
              <a:rPr lang="en-US" sz="2100" dirty="0" smtClean="0"/>
              <a:t>Tarun Kumar Goyal</a:t>
            </a:r>
          </a:p>
          <a:p>
            <a:r>
              <a:rPr lang="en-US" sz="2100" dirty="0" smtClean="0"/>
              <a:t>Roshni Lalwani</a:t>
            </a:r>
          </a:p>
          <a:p>
            <a:r>
              <a:rPr lang="en-US" sz="2100" dirty="0" smtClean="0"/>
              <a:t>Mentor Graphics Noida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312311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>
            <a:noAutofit/>
          </a:bodyPr>
          <a:lstStyle/>
          <a:p>
            <a:r>
              <a:rPr lang="en-US" sz="3200" dirty="0" smtClean="0"/>
              <a:t>Using the “</a:t>
            </a:r>
            <a:r>
              <a:rPr lang="en-US" sz="3200" dirty="0" err="1" smtClean="0"/>
              <a:t>eltclsh</a:t>
            </a:r>
            <a:r>
              <a:rPr lang="en-US" sz="3200" dirty="0" smtClean="0"/>
              <a:t>” operations at client end to perform smart functions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5029200"/>
          </a:xfrm>
        </p:spPr>
        <p:txBody>
          <a:bodyPr>
            <a:normAutofit fontScale="92500" lnSpcReduction="20000"/>
          </a:bodyPr>
          <a:lstStyle/>
          <a:p>
            <a:endParaRPr lang="en-US" sz="1800" b="1" dirty="0" smtClean="0"/>
          </a:p>
          <a:p>
            <a:r>
              <a:rPr lang="en-US" sz="1800" b="1" dirty="0" smtClean="0"/>
              <a:t>Case </a:t>
            </a:r>
            <a:r>
              <a:rPr lang="en-US" sz="1800" b="1" dirty="0"/>
              <a:t>1</a:t>
            </a:r>
            <a:r>
              <a:rPr lang="en-US" sz="1800" dirty="0"/>
              <a:t>: In order to disable it for some commands/commands not following a given syntax: e.g. we want </a:t>
            </a:r>
            <a:r>
              <a:rPr lang="en-US" sz="1800" dirty="0" err="1"/>
              <a:t>eltclsh</a:t>
            </a:r>
            <a:r>
              <a:rPr lang="en-US" sz="1800" dirty="0"/>
              <a:t> to honor only 3_2_1 and not support “3 2 1” syntax we disabled it for latter case.</a:t>
            </a:r>
          </a:p>
          <a:p>
            <a:pPr marL="0" indent="0">
              <a:buNone/>
            </a:pPr>
            <a:r>
              <a:rPr lang="en-US" sz="1600" b="1" dirty="0" smtClean="0"/>
              <a:t>              /* </a:t>
            </a:r>
            <a:r>
              <a:rPr lang="en-US" sz="1600" b="1" dirty="0"/>
              <a:t>Turn Off TAB Auto-completion for LEGACY “3 2 1“commands */</a:t>
            </a:r>
            <a:endParaRPr lang="en-US" sz="1600" dirty="0"/>
          </a:p>
          <a:p>
            <a:pPr marL="0" indent="0">
              <a:buNone/>
            </a:pPr>
            <a:r>
              <a:rPr lang="en-US" sz="1600" dirty="0" smtClean="0"/>
              <a:t>               if (</a:t>
            </a:r>
            <a:r>
              <a:rPr lang="en-US" sz="1600" dirty="0" err="1" smtClean="0"/>
              <a:t>GlobalCommandDictSingleton</a:t>
            </a:r>
            <a:r>
              <a:rPr lang="en-US" sz="1600" dirty="0" smtClean="0"/>
              <a:t>::</a:t>
            </a:r>
            <a:r>
              <a:rPr lang="en-US" sz="1600" dirty="0" err="1" smtClean="0"/>
              <a:t>getCommandDict</a:t>
            </a:r>
            <a:r>
              <a:rPr lang="en-US" sz="1600" dirty="0" smtClean="0"/>
              <a:t>().</a:t>
            </a:r>
            <a:r>
              <a:rPr lang="en-US" sz="1600" dirty="0" err="1" smtClean="0"/>
              <a:t>commandStyle</a:t>
            </a:r>
            <a:r>
              <a:rPr lang="en-US" sz="1600" dirty="0" smtClean="0"/>
              <a:t>() ==   </a:t>
            </a:r>
          </a:p>
          <a:p>
            <a:pPr marL="0" indent="0">
              <a:buNone/>
            </a:pPr>
            <a:r>
              <a:rPr lang="en-US" sz="1600" dirty="0"/>
              <a:t> </a:t>
            </a:r>
            <a:r>
              <a:rPr lang="en-US" sz="1600" dirty="0" smtClean="0"/>
              <a:t>                         </a:t>
            </a:r>
            <a:r>
              <a:rPr lang="en-US" sz="1600" dirty="0" err="1" smtClean="0"/>
              <a:t>CommandDict</a:t>
            </a:r>
            <a:r>
              <a:rPr lang="en-US" sz="1600" dirty="0" smtClean="0"/>
              <a:t>::LEGACY) </a:t>
            </a:r>
          </a:p>
          <a:p>
            <a:pPr marL="0" indent="0">
              <a:buNone/>
            </a:pPr>
            <a:r>
              <a:rPr lang="en-US" sz="1600" dirty="0" smtClean="0"/>
              <a:t>                         </a:t>
            </a:r>
            <a:r>
              <a:rPr lang="en-US" sz="1600" dirty="0" err="1" smtClean="0"/>
              <a:t>int</a:t>
            </a:r>
            <a:r>
              <a:rPr lang="en-US" sz="1600" dirty="0" smtClean="0"/>
              <a:t> status = </a:t>
            </a:r>
            <a:r>
              <a:rPr lang="en-US" sz="1600" dirty="0" err="1" smtClean="0"/>
              <a:t>Tcl_Eval</a:t>
            </a:r>
            <a:r>
              <a:rPr lang="en-US" sz="1600" dirty="0" smtClean="0"/>
              <a:t>(</a:t>
            </a:r>
            <a:r>
              <a:rPr lang="en-US" sz="1600" dirty="0" err="1" smtClean="0"/>
              <a:t>interp</a:t>
            </a:r>
            <a:r>
              <a:rPr lang="en-US" sz="1600" dirty="0" smtClean="0"/>
              <a:t>, "::el::</a:t>
            </a:r>
            <a:r>
              <a:rPr lang="en-US" sz="1600" dirty="0" err="1" smtClean="0"/>
              <a:t>Set_Auto_Completion</a:t>
            </a:r>
            <a:r>
              <a:rPr lang="en-US" sz="1600" dirty="0" smtClean="0"/>
              <a:t> 0");</a:t>
            </a:r>
          </a:p>
          <a:p>
            <a:endParaRPr lang="en-US" sz="1600" b="1" dirty="0" smtClean="0"/>
          </a:p>
          <a:p>
            <a:r>
              <a:rPr lang="en-US" sz="1800" b="1" dirty="0" smtClean="0"/>
              <a:t>Case </a:t>
            </a:r>
            <a:r>
              <a:rPr lang="en-US" sz="1800" b="1" dirty="0"/>
              <a:t>2</a:t>
            </a:r>
            <a:r>
              <a:rPr lang="en-US" sz="1800" dirty="0"/>
              <a:t>: Retrieving the history of </a:t>
            </a:r>
            <a:r>
              <a:rPr lang="en-US" sz="1800" dirty="0" smtClean="0"/>
              <a:t>commands</a:t>
            </a:r>
          </a:p>
          <a:p>
            <a:pPr marL="0" indent="0">
              <a:buNone/>
            </a:pPr>
            <a:r>
              <a:rPr lang="en-US" sz="1600" dirty="0" smtClean="0"/>
              <a:t>                </a:t>
            </a:r>
            <a:r>
              <a:rPr lang="en-US" sz="1600" dirty="0" err="1" smtClean="0"/>
              <a:t>int</a:t>
            </a:r>
            <a:r>
              <a:rPr lang="en-US" sz="1600" dirty="0" smtClean="0"/>
              <a:t> </a:t>
            </a:r>
            <a:r>
              <a:rPr lang="en-US" sz="1600" dirty="0"/>
              <a:t>status = </a:t>
            </a:r>
            <a:r>
              <a:rPr lang="en-US" sz="1600" dirty="0" err="1"/>
              <a:t>Tcl_Eval</a:t>
            </a:r>
            <a:r>
              <a:rPr lang="en-US" sz="1600" dirty="0"/>
              <a:t>(</a:t>
            </a:r>
            <a:r>
              <a:rPr lang="en-US" sz="1600" dirty="0" err="1"/>
              <a:t>currentInterp</a:t>
            </a:r>
            <a:r>
              <a:rPr lang="en-US" sz="1600" dirty="0"/>
              <a:t>(), "</a:t>
            </a:r>
            <a:r>
              <a:rPr lang="en-US" sz="1600" b="1" dirty="0"/>
              <a:t>el::</a:t>
            </a:r>
            <a:r>
              <a:rPr lang="en-US" sz="1600" b="1" dirty="0" err="1"/>
              <a:t>get_history_data</a:t>
            </a:r>
            <a:r>
              <a:rPr lang="en-US" sz="1600" b="1" dirty="0"/>
              <a:t> </a:t>
            </a:r>
            <a:r>
              <a:rPr lang="en-US" sz="1600" b="1" dirty="0" err="1"/>
              <a:t>history_line</a:t>
            </a:r>
            <a:r>
              <a:rPr lang="en-US" sz="1600" dirty="0" smtClean="0"/>
              <a:t>");</a:t>
            </a:r>
          </a:p>
          <a:p>
            <a:endParaRPr lang="en-US" sz="1600" b="1" dirty="0" smtClean="0"/>
          </a:p>
          <a:p>
            <a:r>
              <a:rPr lang="en-US" sz="1800" b="1" dirty="0" smtClean="0"/>
              <a:t>Case3</a:t>
            </a:r>
            <a:r>
              <a:rPr lang="en-US" sz="1800" dirty="0"/>
              <a:t>: Adding the command to the </a:t>
            </a:r>
            <a:r>
              <a:rPr lang="en-US" sz="1800" dirty="0" err="1"/>
              <a:t>eltclsh</a:t>
            </a:r>
            <a:r>
              <a:rPr lang="en-US" sz="1800" dirty="0"/>
              <a:t> </a:t>
            </a:r>
            <a:r>
              <a:rPr lang="en-US" sz="1800" dirty="0" smtClean="0"/>
              <a:t>history</a:t>
            </a:r>
          </a:p>
          <a:p>
            <a:pPr marL="0" indent="0">
              <a:buNone/>
            </a:pPr>
            <a:r>
              <a:rPr lang="en-US" sz="1600" dirty="0" smtClean="0"/>
              <a:t>              string </a:t>
            </a:r>
            <a:r>
              <a:rPr lang="en-US" sz="1600" dirty="0"/>
              <a:t>command = string("el::</a:t>
            </a:r>
            <a:r>
              <a:rPr lang="en-US" sz="1600" dirty="0" err="1"/>
              <a:t>add_history_data</a:t>
            </a:r>
            <a:r>
              <a:rPr lang="en-US" sz="1600" dirty="0"/>
              <a:t> ") + string("{") + line + string("}");</a:t>
            </a:r>
          </a:p>
          <a:p>
            <a:endParaRPr lang="en-US" sz="1600" b="1" dirty="0" smtClean="0"/>
          </a:p>
          <a:p>
            <a:r>
              <a:rPr lang="en-US" sz="1800" b="1" dirty="0" smtClean="0"/>
              <a:t>Case </a:t>
            </a:r>
            <a:r>
              <a:rPr lang="en-US" sz="1800" b="1" dirty="0"/>
              <a:t>4</a:t>
            </a:r>
            <a:r>
              <a:rPr lang="en-US" sz="1800" dirty="0"/>
              <a:t>: Showing the completion matches on pressing the tab</a:t>
            </a:r>
          </a:p>
          <a:p>
            <a:pPr marL="0" indent="0">
              <a:buNone/>
            </a:pPr>
            <a:r>
              <a:rPr lang="en-US" sz="1600" dirty="0"/>
              <a:t>  </a:t>
            </a:r>
            <a:r>
              <a:rPr lang="en-US" sz="1600" dirty="0" smtClean="0"/>
              <a:t>           </a:t>
            </a:r>
            <a:r>
              <a:rPr lang="en-US" sz="1600" dirty="0" err="1"/>
              <a:t>cmd</a:t>
            </a:r>
            <a:r>
              <a:rPr lang="en-US" sz="1600" dirty="0"/>
              <a:t>[0] = </a:t>
            </a:r>
            <a:r>
              <a:rPr lang="en-US" sz="1600" dirty="0" err="1"/>
              <a:t>Tcl_NewStringObj</a:t>
            </a:r>
            <a:r>
              <a:rPr lang="en-US" sz="1600" dirty="0"/>
              <a:t>("el::</a:t>
            </a:r>
            <a:r>
              <a:rPr lang="en-US" sz="1600" dirty="0" err="1"/>
              <a:t>Get_Completion_Data</a:t>
            </a:r>
            <a:r>
              <a:rPr lang="en-US" sz="1600" dirty="0"/>
              <a:t>", -1);</a:t>
            </a:r>
          </a:p>
          <a:p>
            <a:pPr marL="0" indent="0">
              <a:buNone/>
            </a:pPr>
            <a:r>
              <a:rPr lang="en-US" sz="1600" dirty="0"/>
              <a:t>  </a:t>
            </a:r>
            <a:r>
              <a:rPr lang="en-US" sz="1600" dirty="0" smtClean="0"/>
              <a:t>          </a:t>
            </a:r>
            <a:r>
              <a:rPr lang="en-US" sz="1600" dirty="0" err="1"/>
              <a:t>cmd</a:t>
            </a:r>
            <a:r>
              <a:rPr lang="en-US" sz="1600" dirty="0"/>
              <a:t>[1] = </a:t>
            </a:r>
            <a:r>
              <a:rPr lang="en-US" sz="1600" dirty="0" err="1"/>
              <a:t>Tcl_NewStringObj</a:t>
            </a:r>
            <a:r>
              <a:rPr lang="en-US" sz="1600" dirty="0"/>
              <a:t>(</a:t>
            </a:r>
            <a:r>
              <a:rPr lang="en-US" sz="1600" dirty="0" err="1"/>
              <a:t>partialWord.c_str</a:t>
            </a:r>
            <a:r>
              <a:rPr lang="en-US" sz="1600" dirty="0"/>
              <a:t>(), -1);  // such as “se” for “</a:t>
            </a:r>
            <a:r>
              <a:rPr lang="en-US" sz="1600" dirty="0" err="1"/>
              <a:t>set_system_mode</a:t>
            </a:r>
            <a:r>
              <a:rPr lang="en-US" sz="1600" dirty="0"/>
              <a:t>”</a:t>
            </a:r>
          </a:p>
          <a:p>
            <a:pPr marL="0" indent="0">
              <a:buNone/>
            </a:pPr>
            <a:r>
              <a:rPr lang="en-US" sz="1600" dirty="0"/>
              <a:t>   </a:t>
            </a:r>
          </a:p>
          <a:p>
            <a:pPr marL="0" indent="0">
              <a:buNone/>
            </a:pPr>
            <a:r>
              <a:rPr lang="en-US" sz="1600" dirty="0"/>
              <a:t>  </a:t>
            </a:r>
            <a:r>
              <a:rPr lang="en-US" sz="1600" dirty="0" smtClean="0"/>
              <a:t>          </a:t>
            </a:r>
            <a:r>
              <a:rPr lang="en-US" sz="1600" dirty="0" err="1"/>
              <a:t>Tcl_ListObjGetElements</a:t>
            </a:r>
            <a:r>
              <a:rPr lang="en-US" sz="1600" dirty="0"/>
              <a:t>(</a:t>
            </a:r>
            <a:r>
              <a:rPr lang="en-US" sz="1600" dirty="0" err="1"/>
              <a:t>currentInterp</a:t>
            </a:r>
            <a:r>
              <a:rPr lang="en-US" sz="1600" dirty="0"/>
              <a:t>(), </a:t>
            </a:r>
            <a:r>
              <a:rPr lang="en-US" sz="1600" dirty="0" err="1"/>
              <a:t>cmd</a:t>
            </a:r>
            <a:r>
              <a:rPr lang="en-US" sz="1600" dirty="0"/>
              <a:t>[0], &amp;count, &amp;</a:t>
            </a:r>
            <a:r>
              <a:rPr lang="en-US" sz="1600" dirty="0" err="1"/>
              <a:t>matchList</a:t>
            </a:r>
            <a:r>
              <a:rPr lang="en-US" sz="1600" dirty="0"/>
              <a:t>);</a:t>
            </a:r>
          </a:p>
          <a:p>
            <a:pPr marL="0" indent="0">
              <a:buNone/>
            </a:pPr>
            <a:r>
              <a:rPr lang="en-US" sz="1600" dirty="0"/>
              <a:t>   </a:t>
            </a:r>
            <a:r>
              <a:rPr lang="en-US" sz="1600" dirty="0" smtClean="0"/>
              <a:t>         </a:t>
            </a:r>
            <a:r>
              <a:rPr lang="en-US" sz="1600" dirty="0" err="1" smtClean="0"/>
              <a:t>Tcl_GetIntFromObj</a:t>
            </a:r>
            <a:r>
              <a:rPr lang="en-US" sz="1600" dirty="0" smtClean="0"/>
              <a:t>(</a:t>
            </a:r>
            <a:r>
              <a:rPr lang="en-US" sz="1600" dirty="0" err="1" smtClean="0"/>
              <a:t>currentInterp</a:t>
            </a:r>
            <a:r>
              <a:rPr lang="en-US" sz="1600" dirty="0"/>
              <a:t>(), </a:t>
            </a:r>
            <a:r>
              <a:rPr lang="en-US" sz="1600" dirty="0" err="1"/>
              <a:t>matchList</a:t>
            </a:r>
            <a:r>
              <a:rPr lang="en-US" sz="1600" dirty="0"/>
              <a:t>, &amp;start);</a:t>
            </a:r>
          </a:p>
          <a:p>
            <a:pPr marL="0" indent="0">
              <a:buNone/>
            </a:pPr>
            <a:endParaRPr lang="en-US" sz="1600" dirty="0"/>
          </a:p>
          <a:p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5676155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2400"/>
            <a:ext cx="7772400" cy="990600"/>
          </a:xfrm>
        </p:spPr>
        <p:txBody>
          <a:bodyPr>
            <a:normAutofit/>
          </a:bodyPr>
          <a:lstStyle/>
          <a:p>
            <a:r>
              <a:rPr lang="en-US" sz="2800" dirty="0" err="1"/>
              <a:t>DFTVisualizer</a:t>
            </a:r>
            <a:r>
              <a:rPr lang="en-US" sz="2800" dirty="0"/>
              <a:t> GUI </a:t>
            </a:r>
            <a:r>
              <a:rPr lang="en-US" sz="2800" dirty="0" smtClean="0"/>
              <a:t>transcript : </a:t>
            </a:r>
            <a:r>
              <a:rPr lang="en-US" sz="2800" i="1" dirty="0" smtClean="0"/>
              <a:t>mirror image </a:t>
            </a:r>
            <a:br>
              <a:rPr lang="en-US" sz="2800" i="1" dirty="0" smtClean="0"/>
            </a:br>
            <a:r>
              <a:rPr lang="en-US" sz="2800" i="1" dirty="0" smtClean="0"/>
              <a:t>of main </a:t>
            </a:r>
            <a:r>
              <a:rPr lang="en-US" sz="2800" i="1" dirty="0"/>
              <a:t>s</a:t>
            </a:r>
            <a:r>
              <a:rPr lang="en-US" sz="2800" i="1" dirty="0" smtClean="0"/>
              <a:t>hell </a:t>
            </a:r>
            <a:endParaRPr lang="en-US" sz="2800" i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990600"/>
            <a:ext cx="8077200" cy="5334000"/>
          </a:xfrm>
        </p:spPr>
        <p:txBody>
          <a:bodyPr>
            <a:normAutofit fontScale="62500" lnSpcReduction="20000"/>
          </a:bodyPr>
          <a:lstStyle/>
          <a:p>
            <a:pPr marL="457200" indent="-457200" algn="l">
              <a:buFont typeface="Courier New" panose="02070309020205020404" pitchFamily="49" charset="0"/>
              <a:buChar char="o"/>
            </a:pPr>
            <a:endParaRPr lang="en-US" sz="2800" dirty="0" smtClean="0">
              <a:solidFill>
                <a:schemeClr val="tx1"/>
              </a:solidFill>
            </a:endParaRPr>
          </a:p>
          <a:p>
            <a:pPr marL="457200" indent="-457200" algn="l">
              <a:buFont typeface="Courier New" panose="02070309020205020404" pitchFamily="49" charset="0"/>
              <a:buChar char="o"/>
            </a:pPr>
            <a:r>
              <a:rPr lang="en-US" sz="2800" dirty="0" smtClean="0">
                <a:solidFill>
                  <a:schemeClr val="tx1"/>
                </a:solidFill>
              </a:rPr>
              <a:t>To mirror the GUI transcript to main shell</a:t>
            </a:r>
          </a:p>
          <a:p>
            <a:pPr marL="914400" lvl="1" indent="-457200" algn="l">
              <a:buFont typeface="Wingdings" panose="05000000000000000000" pitchFamily="2" charset="2"/>
              <a:buChar char="Ø"/>
            </a:pPr>
            <a:r>
              <a:rPr lang="en-US" dirty="0" smtClean="0">
                <a:solidFill>
                  <a:schemeClr val="tx1"/>
                </a:solidFill>
              </a:rPr>
              <a:t>All the messaging , commands  and prompts  shown in main shell are shown in  transcript as well and vice versa.</a:t>
            </a:r>
          </a:p>
          <a:p>
            <a:pPr marL="914400" lvl="1" indent="-457200" algn="l">
              <a:buFont typeface="Wingdings" panose="05000000000000000000" pitchFamily="2" charset="2"/>
              <a:buChar char="Ø"/>
            </a:pPr>
            <a:r>
              <a:rPr lang="en-US" dirty="0" smtClean="0">
                <a:solidFill>
                  <a:schemeClr val="tx1"/>
                </a:solidFill>
              </a:rPr>
              <a:t>Tab , history and up/down arrow keys  support done same as that of  main shell.</a:t>
            </a:r>
          </a:p>
          <a:p>
            <a:pPr lvl="1" algn="l"/>
            <a:endParaRPr lang="en-US" dirty="0" smtClean="0">
              <a:solidFill>
                <a:schemeClr val="tx1"/>
              </a:solidFill>
            </a:endParaRPr>
          </a:p>
          <a:p>
            <a:pPr marL="457200" indent="-457200" algn="l">
              <a:buFont typeface="Courier New" panose="02070309020205020404" pitchFamily="49" charset="0"/>
              <a:buChar char="o"/>
            </a:pPr>
            <a:r>
              <a:rPr lang="en-US" sz="2800" dirty="0">
                <a:solidFill>
                  <a:schemeClr val="tx1"/>
                </a:solidFill>
              </a:rPr>
              <a:t>To mirror any command entered on main </a:t>
            </a:r>
            <a:r>
              <a:rPr lang="en-US" sz="2800" dirty="0" smtClean="0">
                <a:solidFill>
                  <a:schemeClr val="tx1"/>
                </a:solidFill>
              </a:rPr>
              <a:t>shell</a:t>
            </a:r>
            <a:endParaRPr lang="en-US" sz="2400" dirty="0">
              <a:solidFill>
                <a:schemeClr val="tx1"/>
              </a:solidFill>
            </a:endParaRPr>
          </a:p>
          <a:p>
            <a:pPr marL="914400" lvl="1" indent="-457200" algn="l">
              <a:buFont typeface="Wingdings" panose="05000000000000000000" pitchFamily="2" charset="2"/>
              <a:buChar char="Ø"/>
            </a:pPr>
            <a:r>
              <a:rPr lang="en-US" sz="2400" dirty="0">
                <a:solidFill>
                  <a:schemeClr val="tx1"/>
                </a:solidFill>
              </a:rPr>
              <a:t>The command entered, command result and prompt displayed on </a:t>
            </a:r>
            <a:r>
              <a:rPr lang="en-US" sz="2400" dirty="0" smtClean="0">
                <a:solidFill>
                  <a:schemeClr val="tx1"/>
                </a:solidFill>
              </a:rPr>
              <a:t>shell</a:t>
            </a:r>
          </a:p>
          <a:p>
            <a:pPr marL="1371600" lvl="2" indent="-457200" algn="l">
              <a:buFont typeface="Wingdings" panose="05000000000000000000" pitchFamily="2" charset="2"/>
              <a:buChar char="Ø"/>
            </a:pPr>
            <a:r>
              <a:rPr lang="en-US" sz="2000" dirty="0">
                <a:solidFill>
                  <a:schemeClr val="tx1"/>
                </a:solidFill>
              </a:rPr>
              <a:t>Also displayed in GUI transcript </a:t>
            </a:r>
            <a:r>
              <a:rPr lang="en-US" sz="2000" dirty="0" smtClean="0">
                <a:solidFill>
                  <a:schemeClr val="tx1"/>
                </a:solidFill>
              </a:rPr>
              <a:t>.</a:t>
            </a:r>
          </a:p>
          <a:p>
            <a:pPr marL="914400" lvl="1" indent="-457200" algn="l">
              <a:buFont typeface="Wingdings" panose="05000000000000000000" pitchFamily="2" charset="2"/>
              <a:buChar char="Ø"/>
            </a:pPr>
            <a:r>
              <a:rPr lang="en-US" dirty="0">
                <a:solidFill>
                  <a:schemeClr val="tx1"/>
                </a:solidFill>
              </a:rPr>
              <a:t> For that three callbacks are set</a:t>
            </a:r>
            <a:r>
              <a:rPr lang="en-US" dirty="0" smtClean="0">
                <a:solidFill>
                  <a:schemeClr val="tx1"/>
                </a:solidFill>
              </a:rPr>
              <a:t>.</a:t>
            </a:r>
          </a:p>
          <a:p>
            <a:pPr marL="1371600" lvl="2" indent="-457200" algn="l">
              <a:buFont typeface="Wingdings" panose="05000000000000000000" pitchFamily="2" charset="2"/>
              <a:buChar char="Ø"/>
            </a:pPr>
            <a:r>
              <a:rPr lang="en-US" dirty="0" err="1">
                <a:solidFill>
                  <a:schemeClr val="tx1"/>
                </a:solidFill>
              </a:rPr>
              <a:t>PrologueCallback</a:t>
            </a:r>
            <a:endParaRPr lang="en-US" dirty="0">
              <a:solidFill>
                <a:schemeClr val="tx1"/>
              </a:solidFill>
            </a:endParaRPr>
          </a:p>
          <a:p>
            <a:pPr marL="1828800" lvl="3" indent="-457200" algn="l">
              <a:buFont typeface="Wingdings" panose="05000000000000000000" pitchFamily="2" charset="2"/>
              <a:buChar char="Ø"/>
            </a:pPr>
            <a:r>
              <a:rPr lang="en-US" dirty="0">
                <a:solidFill>
                  <a:schemeClr val="tx1"/>
                </a:solidFill>
              </a:rPr>
              <a:t> Called before the command execution. </a:t>
            </a:r>
          </a:p>
          <a:p>
            <a:pPr marL="1828800" lvl="3" indent="-457200" algn="l">
              <a:buFont typeface="Wingdings" panose="05000000000000000000" pitchFamily="2" charset="2"/>
              <a:buChar char="Ø"/>
            </a:pPr>
            <a:r>
              <a:rPr lang="en-US" dirty="0">
                <a:solidFill>
                  <a:schemeClr val="tx1"/>
                </a:solidFill>
              </a:rPr>
              <a:t>Displays command entered on the shell.</a:t>
            </a:r>
          </a:p>
          <a:p>
            <a:pPr marL="1371600" lvl="2" indent="-457200" algn="l">
              <a:buFont typeface="Wingdings" panose="05000000000000000000" pitchFamily="2" charset="2"/>
              <a:buChar char="Ø"/>
            </a:pPr>
            <a:r>
              <a:rPr lang="en-US" dirty="0" err="1">
                <a:solidFill>
                  <a:schemeClr val="tx1"/>
                </a:solidFill>
              </a:rPr>
              <a:t>CommandResultRedirectCallback</a:t>
            </a:r>
            <a:r>
              <a:rPr lang="en-US" dirty="0">
                <a:solidFill>
                  <a:schemeClr val="tx1"/>
                </a:solidFill>
              </a:rPr>
              <a:t> </a:t>
            </a:r>
          </a:p>
          <a:p>
            <a:pPr marL="1828800" lvl="3" indent="-457200" algn="l">
              <a:buFont typeface="Wingdings" panose="05000000000000000000" pitchFamily="2" charset="2"/>
              <a:buChar char="Ø"/>
            </a:pPr>
            <a:r>
              <a:rPr lang="en-US" dirty="0">
                <a:solidFill>
                  <a:schemeClr val="tx1"/>
                </a:solidFill>
              </a:rPr>
              <a:t>Called when the command is executed.</a:t>
            </a:r>
          </a:p>
          <a:p>
            <a:pPr marL="1828800" lvl="3" indent="-457200" algn="l">
              <a:buFont typeface="Wingdings" panose="05000000000000000000" pitchFamily="2" charset="2"/>
              <a:buChar char="Ø"/>
            </a:pPr>
            <a:r>
              <a:rPr lang="en-US" dirty="0">
                <a:solidFill>
                  <a:schemeClr val="tx1"/>
                </a:solidFill>
              </a:rPr>
              <a:t>Command results are stored in internal buffer.</a:t>
            </a:r>
          </a:p>
          <a:p>
            <a:pPr marL="1371600" lvl="2" indent="-457200" algn="l">
              <a:buFont typeface="Wingdings" panose="05000000000000000000" pitchFamily="2" charset="2"/>
              <a:buChar char="Ø"/>
            </a:pPr>
            <a:r>
              <a:rPr lang="en-US" dirty="0" err="1">
                <a:solidFill>
                  <a:schemeClr val="tx1"/>
                </a:solidFill>
              </a:rPr>
              <a:t>EpilogueCallBack</a:t>
            </a:r>
            <a:r>
              <a:rPr lang="en-US" dirty="0">
                <a:solidFill>
                  <a:schemeClr val="tx1"/>
                </a:solidFill>
              </a:rPr>
              <a:t>(</a:t>
            </a:r>
            <a:r>
              <a:rPr lang="en-US" dirty="0" err="1">
                <a:solidFill>
                  <a:schemeClr val="tx1"/>
                </a:solidFill>
              </a:rPr>
              <a:t>epilogue_callback</a:t>
            </a:r>
            <a:r>
              <a:rPr lang="en-US" dirty="0">
                <a:solidFill>
                  <a:schemeClr val="tx1"/>
                </a:solidFill>
              </a:rPr>
              <a:t>) </a:t>
            </a:r>
          </a:p>
          <a:p>
            <a:pPr marL="1828800" lvl="3" indent="-457200" algn="l">
              <a:buFont typeface="Wingdings" panose="05000000000000000000" pitchFamily="2" charset="2"/>
              <a:buChar char="Ø"/>
            </a:pPr>
            <a:r>
              <a:rPr lang="en-US" dirty="0">
                <a:solidFill>
                  <a:schemeClr val="tx1"/>
                </a:solidFill>
              </a:rPr>
              <a:t>Called after command execution.</a:t>
            </a:r>
          </a:p>
          <a:p>
            <a:pPr marL="1828800" lvl="3" indent="-457200" algn="l">
              <a:buFont typeface="Wingdings" panose="05000000000000000000" pitchFamily="2" charset="2"/>
              <a:buChar char="Ø"/>
            </a:pPr>
            <a:r>
              <a:rPr lang="en-US" dirty="0">
                <a:solidFill>
                  <a:schemeClr val="tx1"/>
                </a:solidFill>
              </a:rPr>
              <a:t>Display the results from internal buffer into console</a:t>
            </a:r>
          </a:p>
          <a:p>
            <a:pPr marL="1828800" lvl="3" indent="-457200" algn="l">
              <a:buFont typeface="Wingdings" panose="05000000000000000000" pitchFamily="2" charset="2"/>
              <a:buChar char="Ø"/>
            </a:pPr>
            <a:r>
              <a:rPr lang="en-US" dirty="0" smtClean="0">
                <a:solidFill>
                  <a:schemeClr val="tx1"/>
                </a:solidFill>
              </a:rPr>
              <a:t>Displays </a:t>
            </a:r>
            <a:r>
              <a:rPr lang="en-US" dirty="0">
                <a:solidFill>
                  <a:schemeClr val="tx1"/>
                </a:solidFill>
              </a:rPr>
              <a:t>command prompt in console (same as that of Shell)</a:t>
            </a:r>
            <a:endParaRPr lang="en-US" dirty="0" smtClean="0">
              <a:solidFill>
                <a:schemeClr val="tx1"/>
              </a:solidFill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830327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 smtClean="0"/>
              <a:t>Pseudo </a:t>
            </a:r>
            <a:r>
              <a:rPr lang="en-US" sz="3000" dirty="0"/>
              <a:t>code for mirroring </a:t>
            </a:r>
            <a:r>
              <a:rPr lang="en-US" sz="3000" dirty="0" smtClean="0"/>
              <a:t>command </a:t>
            </a:r>
            <a:r>
              <a:rPr lang="en-US" sz="3000" dirty="0"/>
              <a:t>entered </a:t>
            </a:r>
            <a:r>
              <a:rPr lang="en-US" sz="3000" dirty="0" smtClean="0"/>
              <a:t>on </a:t>
            </a:r>
            <a:r>
              <a:rPr lang="en-US" sz="3000" dirty="0"/>
              <a:t>shell 	</a:t>
            </a:r>
            <a:br>
              <a:rPr lang="en-US" sz="3000" dirty="0"/>
            </a:br>
            <a:endParaRPr lang="en-US" sz="3000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8229600" cy="1904999"/>
          </a:xfrm>
        </p:spPr>
        <p:txBody>
          <a:bodyPr>
            <a:normAutofit fontScale="25000" lnSpcReduction="20000"/>
          </a:bodyPr>
          <a:lstStyle/>
          <a:p>
            <a:pPr marL="0" indent="0">
              <a:buNone/>
            </a:pPr>
            <a:r>
              <a:rPr lang="en-US" sz="6200" b="1" dirty="0"/>
              <a:t>// if the command is issued on Shell then mirroring the same to console </a:t>
            </a:r>
            <a:endParaRPr lang="en-US" sz="6200" dirty="0"/>
          </a:p>
          <a:p>
            <a:pPr marL="0" indent="0">
              <a:buNone/>
            </a:pPr>
            <a:r>
              <a:rPr lang="en-US" sz="6200" b="1" dirty="0"/>
              <a:t>// this callback is get called before the command execution </a:t>
            </a:r>
            <a:endParaRPr lang="en-US" sz="6200" b="1" dirty="0" smtClean="0"/>
          </a:p>
          <a:p>
            <a:pPr marL="0" indent="0">
              <a:buNone/>
            </a:pPr>
            <a:endParaRPr lang="en-US" sz="6200" dirty="0"/>
          </a:p>
          <a:p>
            <a:pPr marL="0" indent="0">
              <a:buNone/>
            </a:pPr>
            <a:r>
              <a:rPr lang="en-US" sz="6200" dirty="0" err="1"/>
              <a:t>bool</a:t>
            </a:r>
            <a:r>
              <a:rPr lang="en-US" sz="6200" dirty="0"/>
              <a:t> </a:t>
            </a:r>
            <a:r>
              <a:rPr lang="en-US" sz="6200" dirty="0" err="1"/>
              <a:t>prologue_callback</a:t>
            </a:r>
            <a:r>
              <a:rPr lang="en-US" sz="6200" dirty="0"/>
              <a:t> string&amp; </a:t>
            </a:r>
            <a:r>
              <a:rPr lang="en-US" sz="6200" dirty="0" err="1"/>
              <a:t>commandString</a:t>
            </a:r>
            <a:r>
              <a:rPr lang="en-US" sz="6200" dirty="0"/>
              <a:t> ) { </a:t>
            </a:r>
          </a:p>
          <a:p>
            <a:pPr marL="0" indent="0">
              <a:buNone/>
            </a:pPr>
            <a:r>
              <a:rPr lang="en-US" sz="6200" dirty="0" smtClean="0"/>
              <a:t>	</a:t>
            </a:r>
            <a:r>
              <a:rPr lang="en-US" sz="6200" dirty="0" err="1" smtClean="0"/>
              <a:t>showCommandInConsole</a:t>
            </a:r>
            <a:r>
              <a:rPr lang="en-US" sz="6200" dirty="0" smtClean="0"/>
              <a:t>(</a:t>
            </a:r>
            <a:r>
              <a:rPr lang="en-US" sz="6200" dirty="0" err="1" smtClean="0"/>
              <a:t>command.c_str</a:t>
            </a:r>
            <a:r>
              <a:rPr lang="en-US" sz="6200" dirty="0"/>
              <a:t>()); </a:t>
            </a:r>
          </a:p>
          <a:p>
            <a:pPr marL="0" indent="0">
              <a:buNone/>
            </a:pPr>
            <a:r>
              <a:rPr lang="en-US" sz="6200" dirty="0"/>
              <a:t>} </a:t>
            </a:r>
          </a:p>
          <a:p>
            <a:pPr marL="0" indent="0">
              <a:buNone/>
            </a:pPr>
            <a:r>
              <a:rPr lang="en-US" sz="7200" dirty="0" smtClean="0"/>
              <a:t> </a:t>
            </a:r>
            <a:endParaRPr lang="en-US" sz="7200" dirty="0"/>
          </a:p>
          <a:p>
            <a:endParaRPr lang="en-US" sz="7200" dirty="0"/>
          </a:p>
        </p:txBody>
      </p:sp>
      <p:sp>
        <p:nvSpPr>
          <p:cNvPr id="7" name="Content Placeholder 6"/>
          <p:cNvSpPr>
            <a:spLocks noGrp="1"/>
          </p:cNvSpPr>
          <p:nvPr>
            <p:ph sz="half" idx="2"/>
          </p:nvPr>
        </p:nvSpPr>
        <p:spPr>
          <a:xfrm>
            <a:off x="304800" y="3505200"/>
            <a:ext cx="8534400" cy="320040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1800" b="1" dirty="0" smtClean="0"/>
              <a:t>// this callback is gets called when the command is executed </a:t>
            </a:r>
            <a:endParaRPr lang="en-US" sz="1800" dirty="0" smtClean="0"/>
          </a:p>
          <a:p>
            <a:pPr marL="0" indent="0">
              <a:buNone/>
            </a:pPr>
            <a:r>
              <a:rPr lang="en-US" sz="1800" dirty="0"/>
              <a:t>v</a:t>
            </a:r>
            <a:r>
              <a:rPr lang="en-US" sz="1800" dirty="0" smtClean="0"/>
              <a:t>oid </a:t>
            </a:r>
            <a:r>
              <a:rPr lang="en-US" sz="1800" dirty="0" err="1" smtClean="0"/>
              <a:t>command_result_redirect_callback</a:t>
            </a:r>
            <a:r>
              <a:rPr lang="en-US" sz="1800" dirty="0" smtClean="0"/>
              <a:t> ( </a:t>
            </a:r>
            <a:r>
              <a:rPr lang="en-US" sz="1800" dirty="0" err="1" smtClean="0"/>
              <a:t>const</a:t>
            </a:r>
            <a:r>
              <a:rPr lang="en-US" sz="1800" dirty="0" smtClean="0"/>
              <a:t> char* result )  {	</a:t>
            </a:r>
          </a:p>
          <a:p>
            <a:pPr marL="0" indent="0">
              <a:buNone/>
            </a:pPr>
            <a:r>
              <a:rPr lang="en-US" sz="1800" dirty="0" smtClean="0"/>
              <a:t>     // add commands result into to the    internal buffer </a:t>
            </a:r>
          </a:p>
          <a:p>
            <a:pPr marL="0" indent="0">
              <a:buNone/>
            </a:pPr>
            <a:r>
              <a:rPr lang="en-US" sz="1800" dirty="0" smtClean="0"/>
              <a:t>     </a:t>
            </a:r>
            <a:r>
              <a:rPr lang="en-US" sz="1800" dirty="0" err="1" smtClean="0"/>
              <a:t>appendCommandResultToBuffer</a:t>
            </a:r>
            <a:r>
              <a:rPr lang="en-US" sz="1800" dirty="0" smtClean="0"/>
              <a:t>(text); </a:t>
            </a:r>
          </a:p>
          <a:p>
            <a:pPr marL="0" indent="0">
              <a:buNone/>
            </a:pPr>
            <a:r>
              <a:rPr lang="en-US" sz="1800" dirty="0" smtClean="0"/>
              <a:t>} </a:t>
            </a:r>
          </a:p>
          <a:p>
            <a:pPr marL="0" indent="0">
              <a:buNone/>
            </a:pPr>
            <a:r>
              <a:rPr lang="en-US" sz="1800" dirty="0" err="1" smtClean="0"/>
              <a:t>bool</a:t>
            </a:r>
            <a:r>
              <a:rPr lang="en-US" sz="1800" dirty="0" smtClean="0"/>
              <a:t> </a:t>
            </a:r>
            <a:r>
              <a:rPr lang="en-US" sz="1800" dirty="0" err="1" smtClean="0"/>
              <a:t>epilogue_callBack</a:t>
            </a:r>
            <a:r>
              <a:rPr lang="en-US" sz="1800" dirty="0" smtClean="0"/>
              <a:t> (</a:t>
            </a:r>
            <a:r>
              <a:rPr lang="en-US" sz="1800" dirty="0" err="1" smtClean="0"/>
              <a:t>const</a:t>
            </a:r>
            <a:r>
              <a:rPr lang="en-US" sz="1800" dirty="0" smtClean="0"/>
              <a:t> string&amp; command, </a:t>
            </a:r>
            <a:r>
              <a:rPr lang="en-US" sz="1800" dirty="0" err="1" smtClean="0"/>
              <a:t>int</a:t>
            </a:r>
            <a:r>
              <a:rPr lang="en-US" sz="1800" dirty="0" smtClean="0"/>
              <a:t> status) { </a:t>
            </a:r>
          </a:p>
          <a:p>
            <a:pPr marL="0" indent="0">
              <a:buNone/>
            </a:pPr>
            <a:r>
              <a:rPr lang="en-US" sz="1800" dirty="0" smtClean="0"/>
              <a:t>    </a:t>
            </a:r>
            <a:r>
              <a:rPr lang="en-US" sz="1800" dirty="0" err="1" smtClean="0"/>
              <a:t>display_textFromBuffer_in_console</a:t>
            </a:r>
            <a:r>
              <a:rPr lang="en-US" sz="1800" dirty="0" smtClean="0"/>
              <a:t>(); </a:t>
            </a:r>
            <a:r>
              <a:rPr lang="en-US" sz="1800" b="1" dirty="0" smtClean="0"/>
              <a:t>// text of internal buffer is displayed in console </a:t>
            </a:r>
            <a:endParaRPr lang="en-US" sz="1800" dirty="0" smtClean="0"/>
          </a:p>
          <a:p>
            <a:pPr marL="0" indent="0">
              <a:buNone/>
            </a:pPr>
            <a:r>
              <a:rPr lang="en-US" sz="1800" dirty="0" smtClean="0"/>
              <a:t>    </a:t>
            </a:r>
            <a:r>
              <a:rPr lang="en-US" sz="1800" dirty="0" err="1" smtClean="0"/>
              <a:t>redirect_prompt_from_shell_to_console</a:t>
            </a:r>
            <a:r>
              <a:rPr lang="en-US" sz="1800" dirty="0" smtClean="0"/>
              <a:t>(); </a:t>
            </a:r>
            <a:r>
              <a:rPr lang="en-US" sz="1800" b="1" dirty="0" smtClean="0"/>
              <a:t>// display the prompt displayed in console </a:t>
            </a:r>
            <a:endParaRPr lang="en-US" sz="1800" dirty="0" smtClean="0"/>
          </a:p>
          <a:p>
            <a:pPr marL="0" indent="0">
              <a:buNone/>
            </a:pPr>
            <a:r>
              <a:rPr lang="en-US" sz="1800" dirty="0" smtClean="0"/>
              <a:t>} 	</a:t>
            </a:r>
          </a:p>
          <a:p>
            <a:pPr marL="0" indent="0">
              <a:buNone/>
            </a:pPr>
            <a:r>
              <a:rPr lang="en-US" sz="1800" dirty="0" smtClean="0"/>
              <a:t>	</a:t>
            </a:r>
          </a:p>
          <a:p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4956414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ctrTitle"/>
          </p:nvPr>
        </p:nvSpPr>
        <p:spPr>
          <a:xfrm>
            <a:off x="685800" y="76200"/>
            <a:ext cx="7772400" cy="838200"/>
          </a:xfrm>
        </p:spPr>
        <p:txBody>
          <a:bodyPr>
            <a:normAutofit/>
          </a:bodyPr>
          <a:lstStyle/>
          <a:p>
            <a:r>
              <a:rPr lang="en-US" sz="2800" dirty="0"/>
              <a:t>Mirroring of command entered </a:t>
            </a:r>
            <a:r>
              <a:rPr lang="en-US" sz="2800" dirty="0" smtClean="0"/>
              <a:t>on GUI transcript </a:t>
            </a:r>
            <a:endParaRPr lang="en-US" sz="2800" dirty="0"/>
          </a:p>
        </p:txBody>
      </p:sp>
      <p:sp>
        <p:nvSpPr>
          <p:cNvPr id="6" name="Subtitle 5"/>
          <p:cNvSpPr>
            <a:spLocks noGrp="1"/>
          </p:cNvSpPr>
          <p:nvPr>
            <p:ph type="subTitle" idx="1"/>
          </p:nvPr>
        </p:nvSpPr>
        <p:spPr>
          <a:xfrm>
            <a:off x="533400" y="914400"/>
            <a:ext cx="8229600" cy="990600"/>
          </a:xfrm>
        </p:spPr>
        <p:txBody>
          <a:bodyPr>
            <a:normAutofit/>
          </a:bodyPr>
          <a:lstStyle/>
          <a:p>
            <a:pPr marL="457200" indent="-457200" algn="l">
              <a:buFont typeface="Courier New" panose="02070309020205020404" pitchFamily="49" charset="0"/>
              <a:buChar char="o"/>
            </a:pPr>
            <a:r>
              <a:rPr lang="en-US" sz="2400" dirty="0" smtClean="0">
                <a:solidFill>
                  <a:schemeClr val="tx1"/>
                </a:solidFill>
              </a:rPr>
              <a:t>To </a:t>
            </a:r>
            <a:r>
              <a:rPr lang="en-US" sz="2400" dirty="0">
                <a:solidFill>
                  <a:schemeClr val="tx1"/>
                </a:solidFill>
              </a:rPr>
              <a:t>mirror any command entered on </a:t>
            </a:r>
            <a:r>
              <a:rPr lang="en-US" sz="2400" dirty="0" smtClean="0">
                <a:solidFill>
                  <a:schemeClr val="tx1"/>
                </a:solidFill>
              </a:rPr>
              <a:t>GUI transcript </a:t>
            </a:r>
          </a:p>
          <a:p>
            <a:pPr marL="914400" lvl="1" indent="-457200" algn="l">
              <a:buFont typeface="Wingdings" panose="05000000000000000000" pitchFamily="2" charset="2"/>
              <a:buChar char="Ø"/>
            </a:pPr>
            <a:r>
              <a:rPr lang="en-US" sz="2200" dirty="0" smtClean="0">
                <a:solidFill>
                  <a:schemeClr val="tx1"/>
                </a:solidFill>
              </a:rPr>
              <a:t>Done similar to mirroring of command entered on main shell.</a:t>
            </a:r>
          </a:p>
          <a:p>
            <a:pPr marL="914400" lvl="1" indent="-457200" algn="l">
              <a:buFont typeface="Arial" panose="020B0604020202020204" pitchFamily="34" charset="0"/>
              <a:buChar char="•"/>
            </a:pPr>
            <a:endParaRPr lang="en-US" sz="2400" dirty="0">
              <a:solidFill>
                <a:schemeClr val="tx1"/>
              </a:solidFill>
            </a:endParaRPr>
          </a:p>
          <a:p>
            <a:endParaRPr lang="en-US" sz="2400" dirty="0"/>
          </a:p>
        </p:txBody>
      </p:sp>
      <p:sp>
        <p:nvSpPr>
          <p:cNvPr id="4" name="Subtitle 4"/>
          <p:cNvSpPr txBox="1">
            <a:spLocks/>
          </p:cNvSpPr>
          <p:nvPr/>
        </p:nvSpPr>
        <p:spPr>
          <a:xfrm>
            <a:off x="533400" y="2209800"/>
            <a:ext cx="8153400" cy="4191000"/>
          </a:xfrm>
          <a:prstGeom prst="rect">
            <a:avLst/>
          </a:prstGeom>
        </p:spPr>
        <p:txBody>
          <a:bodyPr vert="horz" lIns="91440" tIns="45720" rIns="91440" bIns="45720" rtlCol="0">
            <a:normAutofit fontScale="25000" lnSpcReduction="20000"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7200" b="1" dirty="0" smtClean="0"/>
              <a:t>// this callback is get called before the command execution </a:t>
            </a:r>
            <a:endParaRPr lang="en-US" sz="7200" dirty="0" smtClean="0"/>
          </a:p>
          <a:p>
            <a:pPr algn="l"/>
            <a:r>
              <a:rPr lang="en-US" sz="7200" i="1" dirty="0" err="1" smtClean="0"/>
              <a:t>bool</a:t>
            </a:r>
            <a:r>
              <a:rPr lang="en-US" sz="7200" i="1" dirty="0" smtClean="0"/>
              <a:t> </a:t>
            </a:r>
            <a:r>
              <a:rPr lang="en-US" sz="7200" i="1" dirty="0" err="1" smtClean="0"/>
              <a:t>prologue_callback</a:t>
            </a:r>
            <a:r>
              <a:rPr lang="en-US" sz="7200" i="1" dirty="0" smtClean="0"/>
              <a:t> string&amp; </a:t>
            </a:r>
            <a:r>
              <a:rPr lang="en-US" sz="7200" i="1" dirty="0" err="1" smtClean="0"/>
              <a:t>commandString</a:t>
            </a:r>
            <a:r>
              <a:rPr lang="en-US" sz="7200" i="1" dirty="0" smtClean="0"/>
              <a:t> ) { </a:t>
            </a:r>
          </a:p>
          <a:p>
            <a:pPr algn="l"/>
            <a:r>
              <a:rPr lang="en-US" sz="7200" i="1" dirty="0" smtClean="0"/>
              <a:t>        </a:t>
            </a:r>
            <a:r>
              <a:rPr lang="en-US" sz="7200" i="1" dirty="0" err="1" smtClean="0"/>
              <a:t>show_command_in_shell</a:t>
            </a:r>
            <a:r>
              <a:rPr lang="en-US" sz="7200" i="1" dirty="0" smtClean="0"/>
              <a:t>(</a:t>
            </a:r>
            <a:r>
              <a:rPr lang="en-US" sz="7200" i="1" dirty="0" err="1" smtClean="0"/>
              <a:t>command.c_str</a:t>
            </a:r>
            <a:r>
              <a:rPr lang="en-US" sz="7200" i="1" dirty="0" smtClean="0"/>
              <a:t>()); </a:t>
            </a:r>
          </a:p>
          <a:p>
            <a:pPr algn="l"/>
            <a:r>
              <a:rPr lang="en-US" sz="7200" i="1" dirty="0" smtClean="0"/>
              <a:t>} </a:t>
            </a:r>
          </a:p>
          <a:p>
            <a:pPr algn="l"/>
            <a:endParaRPr lang="en-US" sz="7200" b="1" i="1" dirty="0" smtClean="0"/>
          </a:p>
          <a:p>
            <a:pPr algn="l"/>
            <a:r>
              <a:rPr lang="en-US" sz="7200" b="1" i="1" dirty="0" smtClean="0"/>
              <a:t>// this callback gets called when the command is executed </a:t>
            </a:r>
            <a:endParaRPr lang="en-US" sz="7200" i="1" dirty="0" smtClean="0"/>
          </a:p>
          <a:p>
            <a:pPr algn="l"/>
            <a:r>
              <a:rPr lang="en-US" sz="7200" i="1" dirty="0" smtClean="0"/>
              <a:t>void </a:t>
            </a:r>
            <a:r>
              <a:rPr lang="en-US" sz="7200" i="1" dirty="0" err="1" smtClean="0"/>
              <a:t>command_result_redirect_callback</a:t>
            </a:r>
            <a:r>
              <a:rPr lang="en-US" sz="7200" i="1" dirty="0" smtClean="0"/>
              <a:t> ( </a:t>
            </a:r>
            <a:r>
              <a:rPr lang="en-US" sz="7200" i="1" dirty="0" err="1" smtClean="0"/>
              <a:t>const</a:t>
            </a:r>
            <a:r>
              <a:rPr lang="en-US" sz="7200" i="1" dirty="0" smtClean="0"/>
              <a:t> char* result )  {</a:t>
            </a:r>
          </a:p>
          <a:p>
            <a:pPr algn="l"/>
            <a:endParaRPr lang="en-US" sz="7200" i="1" dirty="0" smtClean="0"/>
          </a:p>
          <a:p>
            <a:pPr algn="l"/>
            <a:r>
              <a:rPr lang="en-US" sz="7200" i="1" dirty="0" smtClean="0"/>
              <a:t>       </a:t>
            </a:r>
            <a:r>
              <a:rPr lang="en-US" sz="7200" i="1" dirty="0" err="1" smtClean="0"/>
              <a:t>display_command_result_in_shell</a:t>
            </a:r>
            <a:r>
              <a:rPr lang="en-US" sz="7200" i="1" dirty="0" smtClean="0"/>
              <a:t>(text); </a:t>
            </a:r>
          </a:p>
          <a:p>
            <a:pPr algn="l"/>
            <a:r>
              <a:rPr lang="en-US" sz="7200" i="1" dirty="0" smtClean="0"/>
              <a:t>} </a:t>
            </a:r>
          </a:p>
          <a:p>
            <a:pPr algn="l"/>
            <a:endParaRPr lang="en-US" sz="7200" i="1" dirty="0" smtClean="0"/>
          </a:p>
          <a:p>
            <a:pPr algn="l"/>
            <a:r>
              <a:rPr lang="en-US" sz="7200" i="1" dirty="0" err="1" smtClean="0"/>
              <a:t>bool</a:t>
            </a:r>
            <a:r>
              <a:rPr lang="en-US" sz="7200" i="1" dirty="0" smtClean="0"/>
              <a:t> </a:t>
            </a:r>
            <a:r>
              <a:rPr lang="en-US" sz="7200" i="1" dirty="0" err="1" smtClean="0"/>
              <a:t>epilogue_callBack</a:t>
            </a:r>
            <a:r>
              <a:rPr lang="en-US" sz="7200" i="1" dirty="0" smtClean="0"/>
              <a:t> (</a:t>
            </a:r>
            <a:r>
              <a:rPr lang="en-US" sz="7200" i="1" dirty="0" err="1" smtClean="0"/>
              <a:t>const</a:t>
            </a:r>
            <a:r>
              <a:rPr lang="en-US" sz="7200" i="1" dirty="0" smtClean="0"/>
              <a:t> string&amp; command, </a:t>
            </a:r>
            <a:r>
              <a:rPr lang="en-US" sz="7200" i="1" dirty="0" err="1" smtClean="0"/>
              <a:t>int</a:t>
            </a:r>
            <a:r>
              <a:rPr lang="en-US" sz="7200" i="1" dirty="0" smtClean="0"/>
              <a:t> status) { </a:t>
            </a:r>
          </a:p>
          <a:p>
            <a:pPr algn="l"/>
            <a:r>
              <a:rPr lang="en-US" sz="7200" i="1" dirty="0" smtClean="0"/>
              <a:t>             </a:t>
            </a:r>
            <a:r>
              <a:rPr lang="en-US" sz="7200" i="1" dirty="0" err="1" smtClean="0"/>
              <a:t>redirect_prompt_from_console_to_shell</a:t>
            </a:r>
            <a:r>
              <a:rPr lang="en-US" sz="7200" i="1" dirty="0" smtClean="0"/>
              <a:t>(); </a:t>
            </a:r>
            <a:r>
              <a:rPr lang="en-US" sz="7200" b="1" i="1" dirty="0" smtClean="0"/>
              <a:t>// display the prompt in shell </a:t>
            </a:r>
            <a:endParaRPr lang="en-US" sz="7200" i="1" dirty="0" smtClean="0"/>
          </a:p>
          <a:p>
            <a:pPr algn="l"/>
            <a:r>
              <a:rPr lang="en-US" sz="7200" i="1" dirty="0" smtClean="0"/>
              <a:t>} 	</a:t>
            </a:r>
          </a:p>
          <a:p>
            <a:pPr algn="l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086538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685800"/>
          </a:xfrm>
        </p:spPr>
        <p:txBody>
          <a:bodyPr>
            <a:normAutofit/>
          </a:bodyPr>
          <a:lstStyle/>
          <a:p>
            <a:r>
              <a:rPr lang="en-US" sz="3200" i="1" dirty="0"/>
              <a:t>Mirroring of Tab Support in </a:t>
            </a:r>
            <a:r>
              <a:rPr lang="en-US" sz="3200" i="1" dirty="0" smtClean="0"/>
              <a:t>console </a:t>
            </a:r>
            <a:r>
              <a:rPr lang="en-US" sz="3200" dirty="0" smtClean="0"/>
              <a:t>	</a:t>
            </a:r>
            <a:endParaRPr lang="en-US" sz="3200" dirty="0"/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457200" y="990601"/>
            <a:ext cx="8229600" cy="1447799"/>
          </a:xfrm>
        </p:spPr>
        <p:txBody>
          <a:bodyPr>
            <a:normAutofit fontScale="47500" lnSpcReduction="20000"/>
          </a:bodyPr>
          <a:lstStyle/>
          <a:p>
            <a:pPr>
              <a:buFont typeface="Courier New" panose="02070309020205020404" pitchFamily="49" charset="0"/>
              <a:buChar char="o"/>
            </a:pPr>
            <a:r>
              <a:rPr lang="en-US" dirty="0" smtClean="0"/>
              <a:t>The main shell runs on 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dirty="0" smtClean="0"/>
              <a:t>Master interpreter.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 smtClean="0"/>
              <a:t>GUI transcript runs on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dirty="0" smtClean="0"/>
              <a:t>Slave interpreter.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 smtClean="0"/>
              <a:t>Results from master interpreter are stored in string.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 smtClean="0"/>
              <a:t>The same are displayed in GUI transcript.</a:t>
            </a:r>
          </a:p>
        </p:txBody>
      </p:sp>
      <p:sp>
        <p:nvSpPr>
          <p:cNvPr id="8" name="Content Placeholder 2"/>
          <p:cNvSpPr txBox="1">
            <a:spLocks/>
          </p:cNvSpPr>
          <p:nvPr/>
        </p:nvSpPr>
        <p:spPr>
          <a:xfrm>
            <a:off x="457200" y="2438400"/>
            <a:ext cx="3962400" cy="4191000"/>
          </a:xfrm>
          <a:prstGeom prst="rect">
            <a:avLst/>
          </a:prstGeom>
        </p:spPr>
        <p:txBody>
          <a:bodyPr vert="horz" lIns="91440" tIns="45720" rIns="91440" bIns="45720" rtlCol="0">
            <a:normAutofit fontScale="47500" lnSpcReduction="20000"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u="sng" dirty="0" smtClean="0"/>
              <a:t>PSEUDO-CODE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// </a:t>
            </a:r>
            <a:r>
              <a:rPr lang="en-US" b="1" dirty="0" err="1" smtClean="0"/>
              <a:t>Tcl</a:t>
            </a:r>
            <a:r>
              <a:rPr lang="en-US" b="1" dirty="0" smtClean="0"/>
              <a:t> method called when tab key is </a:t>
            </a:r>
          </a:p>
          <a:p>
            <a:pPr marL="0" indent="0">
              <a:buNone/>
            </a:pPr>
            <a:r>
              <a:rPr lang="en-US" b="1" dirty="0" smtClean="0"/>
              <a:t>//pressed after entering some text on console </a:t>
            </a:r>
            <a:endParaRPr lang="en-US" dirty="0" smtClean="0"/>
          </a:p>
          <a:p>
            <a:pPr marL="0" indent="0">
              <a:buFont typeface="Arial" panose="020B0604020202020204" pitchFamily="34" charset="0"/>
              <a:buNone/>
            </a:pPr>
            <a:r>
              <a:rPr lang="en-US" i="1" dirty="0" err="1" smtClean="0"/>
              <a:t>Proc</a:t>
            </a:r>
            <a:r>
              <a:rPr lang="en-US" i="1" dirty="0" smtClean="0"/>
              <a:t> </a:t>
            </a:r>
            <a:r>
              <a:rPr lang="en-US" i="1" dirty="0" err="1" smtClean="0"/>
              <a:t>tabExpandMethod</a:t>
            </a:r>
            <a:r>
              <a:rPr lang="en-US" i="1" dirty="0" smtClean="0"/>
              <a:t> {</a:t>
            </a:r>
            <a:r>
              <a:rPr lang="en-US" i="1" dirty="0" err="1" smtClean="0"/>
              <a:t>tab_str</a:t>
            </a:r>
            <a:r>
              <a:rPr lang="en-US" i="1" dirty="0" smtClean="0"/>
              <a:t>} { </a:t>
            </a:r>
          </a:p>
          <a:p>
            <a:pPr marL="457200" lvl="1" indent="0">
              <a:buFont typeface="Arial" panose="020B0604020202020204" pitchFamily="34" charset="0"/>
              <a:buNone/>
            </a:pPr>
            <a:r>
              <a:rPr lang="en-US" i="1" dirty="0" smtClean="0"/>
              <a:t>   set _</a:t>
            </a:r>
            <a:r>
              <a:rPr lang="en-US" i="1" dirty="0" err="1" smtClean="0"/>
              <a:t>tabResultString</a:t>
            </a:r>
            <a:r>
              <a:rPr lang="en-US" i="1" dirty="0" smtClean="0"/>
              <a:t> [</a:t>
            </a:r>
            <a:r>
              <a:rPr lang="en-US" i="1" dirty="0" err="1" smtClean="0"/>
              <a:t>Get_Tab_Completion_Data_From_Shell</a:t>
            </a:r>
            <a:r>
              <a:rPr lang="en-US" i="1" dirty="0" smtClean="0"/>
              <a:t> $</a:t>
            </a:r>
            <a:r>
              <a:rPr lang="en-US" i="1" dirty="0" err="1" smtClean="0"/>
              <a:t>tab_str</a:t>
            </a:r>
            <a:r>
              <a:rPr lang="en-US" i="1" dirty="0" smtClean="0"/>
              <a:t> </a:t>
            </a:r>
          </a:p>
          <a:p>
            <a:pPr marL="457200" lvl="1" indent="0">
              <a:buFont typeface="Arial" panose="020B0604020202020204" pitchFamily="34" charset="0"/>
              <a:buNone/>
            </a:pPr>
            <a:r>
              <a:rPr lang="en-US" i="1" dirty="0" smtClean="0"/>
              <a:t>   </a:t>
            </a:r>
            <a:r>
              <a:rPr lang="en-US" i="1" dirty="0" err="1" smtClean="0"/>
              <a:t>foreach</a:t>
            </a:r>
            <a:r>
              <a:rPr lang="en-US" i="1" dirty="0" smtClean="0"/>
              <a:t> </a:t>
            </a:r>
            <a:r>
              <a:rPr lang="en-US" i="1" dirty="0" err="1" smtClean="0"/>
              <a:t>tabStr</a:t>
            </a:r>
            <a:r>
              <a:rPr lang="en-US" i="1" dirty="0" smtClean="0"/>
              <a:t> $</a:t>
            </a:r>
            <a:r>
              <a:rPr lang="en-US" i="1" dirty="0" err="1" smtClean="0"/>
              <a:t>tabResultString</a:t>
            </a:r>
            <a:r>
              <a:rPr lang="en-US" i="1" dirty="0" smtClean="0"/>
              <a:t> { </a:t>
            </a:r>
          </a:p>
          <a:p>
            <a:pPr marL="457200" lvl="1" indent="0">
              <a:buFont typeface="Arial" panose="020B0604020202020204" pitchFamily="34" charset="0"/>
              <a:buNone/>
            </a:pPr>
            <a:r>
              <a:rPr lang="en-US" b="1" i="1" dirty="0" smtClean="0"/>
              <a:t>        // display each </a:t>
            </a:r>
            <a:r>
              <a:rPr lang="en-US" b="1" i="1" dirty="0" err="1" smtClean="0"/>
              <a:t>tabStr</a:t>
            </a:r>
            <a:r>
              <a:rPr lang="en-US" b="1" i="1" dirty="0" smtClean="0"/>
              <a:t> in proper column format. </a:t>
            </a:r>
            <a:endParaRPr lang="en-US" i="1" dirty="0" smtClean="0"/>
          </a:p>
          <a:p>
            <a:pPr marL="457200" lvl="1" indent="0">
              <a:buFont typeface="Arial" panose="020B0604020202020204" pitchFamily="34" charset="0"/>
              <a:buNone/>
            </a:pPr>
            <a:r>
              <a:rPr lang="en-US" i="1" dirty="0" smtClean="0"/>
              <a:t>    } 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US" i="1" dirty="0" smtClean="0"/>
              <a:t>    } </a:t>
            </a:r>
          </a:p>
          <a:p>
            <a:endParaRPr lang="en-US" i="1" dirty="0" smtClean="0"/>
          </a:p>
          <a:p>
            <a:pPr marL="0" indent="0">
              <a:buFont typeface="Arial" panose="020B0604020202020204" pitchFamily="34" charset="0"/>
              <a:buNone/>
            </a:pPr>
            <a:r>
              <a:rPr lang="en-US" i="1" dirty="0" err="1" smtClean="0"/>
              <a:t>int</a:t>
            </a:r>
            <a:r>
              <a:rPr lang="en-US" i="1" dirty="0" smtClean="0"/>
              <a:t> </a:t>
            </a:r>
            <a:r>
              <a:rPr lang="en-US" i="1" dirty="0" err="1" smtClean="0"/>
              <a:t>Get_Tab_Completion_Data_From_Shell</a:t>
            </a:r>
            <a:r>
              <a:rPr lang="en-US" i="1" dirty="0" smtClean="0"/>
              <a:t> { } { 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US" i="1" dirty="0" smtClean="0"/>
              <a:t>           </a:t>
            </a:r>
            <a:r>
              <a:rPr lang="en-US" i="1" dirty="0" err="1" smtClean="0"/>
              <a:t>elTclParseCommand</a:t>
            </a:r>
            <a:r>
              <a:rPr lang="en-US" i="1" dirty="0" smtClean="0"/>
              <a:t>() 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US" b="1" i="1" dirty="0" smtClean="0"/>
              <a:t>      // format the results in proper columns </a:t>
            </a:r>
            <a:endParaRPr lang="en-US" i="1" dirty="0" smtClean="0"/>
          </a:p>
          <a:p>
            <a:pPr marL="0" indent="0">
              <a:buFont typeface="Arial" panose="020B0604020202020204" pitchFamily="34" charset="0"/>
              <a:buNone/>
            </a:pPr>
            <a:r>
              <a:rPr lang="en-US" i="1" dirty="0" smtClean="0"/>
              <a:t>         </a:t>
            </a:r>
            <a:r>
              <a:rPr lang="en-US" i="1" dirty="0" err="1" smtClean="0"/>
              <a:t>formatCommandResults</a:t>
            </a:r>
            <a:r>
              <a:rPr lang="en-US" i="1" dirty="0" smtClean="0"/>
              <a:t> and return 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US" i="1" dirty="0" smtClean="0"/>
              <a:t>    } </a:t>
            </a:r>
            <a:endParaRPr lang="en-US" i="1" dirty="0"/>
          </a:p>
        </p:txBody>
      </p:sp>
      <p:pic>
        <p:nvPicPr>
          <p:cNvPr id="9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29200" y="1447800"/>
            <a:ext cx="4953000" cy="44195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27942137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2583509" y="2967335"/>
            <a:ext cx="397698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i="1" cap="none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83000"/>
                        <a:shade val="100000"/>
                        <a:satMod val="200000"/>
                      </a:schemeClr>
                    </a:gs>
                    <a:gs pos="75000">
                      <a:schemeClr val="accent1">
                        <a:tint val="100000"/>
                        <a:shade val="50000"/>
                        <a:satMod val="150000"/>
                      </a:schemeClr>
                    </a:gs>
                  </a:gsLst>
                  <a:lin ang="5400000"/>
                </a:gra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THANK YOU</a:t>
            </a:r>
            <a:endParaRPr lang="en-US" sz="5400" b="1" i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83000"/>
                      <a:shade val="100000"/>
                      <a:satMod val="200000"/>
                    </a:schemeClr>
                  </a:gs>
                  <a:gs pos="75000">
                    <a:schemeClr val="accent1">
                      <a:tint val="100000"/>
                      <a:shade val="50000"/>
                      <a:satMod val="150000"/>
                    </a:schemeClr>
                  </a:gs>
                </a:gsLst>
                <a:lin ang="5400000"/>
              </a:gra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20148197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just"/>
            <a:endParaRPr lang="en-US" dirty="0" smtClean="0"/>
          </a:p>
          <a:p>
            <a:pPr algn="just"/>
            <a:r>
              <a:rPr lang="en-US" sz="3000" dirty="0" smtClean="0"/>
              <a:t>GUI and non-GUI coexistence: a brief</a:t>
            </a:r>
          </a:p>
          <a:p>
            <a:pPr algn="just"/>
            <a:endParaRPr lang="en-US" sz="3000" dirty="0" smtClean="0"/>
          </a:p>
          <a:p>
            <a:pPr algn="just"/>
            <a:r>
              <a:rPr lang="en-US" sz="3000" dirty="0" smtClean="0"/>
              <a:t>How was it accomplished in </a:t>
            </a:r>
            <a:r>
              <a:rPr lang="en-US" sz="3000" dirty="0" err="1" smtClean="0"/>
              <a:t>DFTVisualizer</a:t>
            </a:r>
            <a:r>
              <a:rPr lang="en-US" sz="3000" dirty="0" smtClean="0"/>
              <a:t> (DFTV): the details</a:t>
            </a:r>
          </a:p>
          <a:p>
            <a:pPr lvl="1" algn="just"/>
            <a:r>
              <a:rPr lang="en-US" sz="2700" dirty="0" smtClean="0"/>
              <a:t>Invocation time and system settings including the external packages to make main shell TCL-</a:t>
            </a:r>
            <a:r>
              <a:rPr lang="en-US" sz="2700" dirty="0" err="1" smtClean="0"/>
              <a:t>ish</a:t>
            </a:r>
            <a:endParaRPr lang="en-US" sz="2700" dirty="0" smtClean="0"/>
          </a:p>
          <a:p>
            <a:pPr lvl="1" algn="just"/>
            <a:r>
              <a:rPr lang="en-US" sz="2700" dirty="0" smtClean="0"/>
              <a:t>Client (</a:t>
            </a:r>
            <a:r>
              <a:rPr lang="en-US" sz="2700" dirty="0" err="1" smtClean="0"/>
              <a:t>DFTVisualizer</a:t>
            </a:r>
            <a:r>
              <a:rPr lang="en-US" sz="2700" dirty="0" smtClean="0"/>
              <a:t>) side changes for handshaking with main shell</a:t>
            </a:r>
          </a:p>
          <a:p>
            <a:pPr lvl="1" algn="just"/>
            <a:r>
              <a:rPr lang="en-US" sz="2700" dirty="0" smtClean="0"/>
              <a:t>Related changes to exploit the capability in </a:t>
            </a:r>
            <a:r>
              <a:rPr lang="en-US" sz="2700" dirty="0" err="1" smtClean="0"/>
              <a:t>DFTVisualizer</a:t>
            </a:r>
            <a:r>
              <a:rPr lang="en-US" sz="2700" dirty="0" smtClean="0"/>
              <a:t> making transcript as clone of main shell</a:t>
            </a:r>
          </a:p>
          <a:p>
            <a:pPr lvl="1" algn="just"/>
            <a:endParaRPr lang="en-US" dirty="0" smtClean="0"/>
          </a:p>
          <a:p>
            <a:pPr lvl="1" algn="just"/>
            <a:endParaRPr lang="en-US" dirty="0" smtClean="0"/>
          </a:p>
          <a:p>
            <a:pPr lvl="1" algn="just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108229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Why GUI and non-GUI should co-exist?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470818"/>
            <a:ext cx="2362200" cy="4525963"/>
          </a:xfrm>
        </p:spPr>
        <p:txBody>
          <a:bodyPr>
            <a:normAutofit fontScale="47500" lnSpcReduction="20000"/>
          </a:bodyPr>
          <a:lstStyle/>
          <a:p>
            <a:pPr algn="just"/>
            <a:r>
              <a:rPr lang="en-US" sz="2900" dirty="0" smtClean="0"/>
              <a:t>GUI more becoming the de-facto debugging places with main shell the main driver necessitating the co-existence.</a:t>
            </a:r>
          </a:p>
          <a:p>
            <a:pPr algn="just"/>
            <a:endParaRPr lang="en-US" sz="2900" dirty="0" smtClean="0"/>
          </a:p>
          <a:p>
            <a:pPr algn="just"/>
            <a:r>
              <a:rPr lang="en-US" sz="2900" dirty="0" smtClean="0"/>
              <a:t>GUI </a:t>
            </a:r>
            <a:r>
              <a:rPr lang="en-US" sz="2900" dirty="0"/>
              <a:t>becomes really handy when a user has limited exposure to a particular design </a:t>
            </a:r>
            <a:r>
              <a:rPr lang="en-US" sz="2900" dirty="0" smtClean="0"/>
              <a:t>methodology</a:t>
            </a:r>
          </a:p>
          <a:p>
            <a:pPr algn="just"/>
            <a:endParaRPr lang="en-US" sz="2900" dirty="0" smtClean="0"/>
          </a:p>
          <a:p>
            <a:pPr algn="just"/>
            <a:r>
              <a:rPr lang="en-US" sz="2900" dirty="0" smtClean="0"/>
              <a:t>A console </a:t>
            </a:r>
            <a:r>
              <a:rPr lang="en-US" sz="2900" dirty="0"/>
              <a:t>in GUI </a:t>
            </a:r>
            <a:r>
              <a:rPr lang="en-US" sz="2900" dirty="0" smtClean="0"/>
              <a:t>helps a user execute </a:t>
            </a:r>
            <a:r>
              <a:rPr lang="en-US" sz="2900" dirty="0"/>
              <a:t>scripts/commands from within the GUI itself along with several other advantages such as hyperlinking etc. that a console can offer to add value to the design process of a fabless design </a:t>
            </a:r>
            <a:r>
              <a:rPr lang="en-US" sz="2900" dirty="0" smtClean="0"/>
              <a:t>engineer.</a:t>
            </a:r>
            <a:endParaRPr lang="en-US" sz="2900" dirty="0"/>
          </a:p>
          <a:p>
            <a:pPr algn="just"/>
            <a:endParaRPr lang="en-US" dirty="0"/>
          </a:p>
        </p:txBody>
      </p:sp>
      <p:pic>
        <p:nvPicPr>
          <p:cNvPr id="4" name="Picture 3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0909" y="800100"/>
            <a:ext cx="6248400" cy="5029200"/>
          </a:xfrm>
          <a:prstGeom prst="rect">
            <a:avLst/>
          </a:prstGeom>
        </p:spPr>
      </p:pic>
      <p:cxnSp>
        <p:nvCxnSpPr>
          <p:cNvPr id="6" name="Straight Arrow Connector 5"/>
          <p:cNvCxnSpPr/>
          <p:nvPr/>
        </p:nvCxnSpPr>
        <p:spPr>
          <a:xfrm>
            <a:off x="3754581" y="5334000"/>
            <a:ext cx="0" cy="6858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Arrow Connector 6"/>
          <p:cNvCxnSpPr/>
          <p:nvPr/>
        </p:nvCxnSpPr>
        <p:spPr>
          <a:xfrm>
            <a:off x="7391400" y="5417127"/>
            <a:ext cx="0" cy="6858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3200400" y="6019800"/>
            <a:ext cx="10668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Main shell</a:t>
            </a:r>
            <a:endParaRPr lang="en-US" sz="1600" dirty="0"/>
          </a:p>
        </p:txBody>
      </p:sp>
      <p:sp>
        <p:nvSpPr>
          <p:cNvPr id="10" name="TextBox 9"/>
          <p:cNvSpPr txBox="1"/>
          <p:nvPr/>
        </p:nvSpPr>
        <p:spPr>
          <a:xfrm>
            <a:off x="6968836" y="6137563"/>
            <a:ext cx="13369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 smtClean="0"/>
              <a:t>DFTVisualizer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75293766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>
            <a:normAutofit/>
          </a:bodyPr>
          <a:lstStyle/>
          <a:p>
            <a:r>
              <a:rPr lang="en-US" sz="2800" dirty="0" smtClean="0"/>
              <a:t>Core settings for main-shell and </a:t>
            </a:r>
            <a:r>
              <a:rPr lang="en-US" sz="2800" dirty="0" err="1" smtClean="0"/>
              <a:t>DFTVisualizer</a:t>
            </a:r>
            <a:r>
              <a:rPr lang="en-US" sz="2800" dirty="0" smtClean="0"/>
              <a:t> co-existence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838200"/>
          </a:xfrm>
        </p:spPr>
        <p:txBody>
          <a:bodyPr>
            <a:normAutofit/>
          </a:bodyPr>
          <a:lstStyle/>
          <a:p>
            <a:pPr algn="just"/>
            <a:r>
              <a:rPr lang="en-US" sz="1800" dirty="0" smtClean="0"/>
              <a:t>Invocation time initializations to make sure that TCL/TK packages are sourced properly along with setting things for “</a:t>
            </a:r>
            <a:r>
              <a:rPr lang="en-US" sz="1800" dirty="0" err="1" smtClean="0"/>
              <a:t>eltclsh</a:t>
            </a:r>
            <a:r>
              <a:rPr lang="en-US" sz="1800" dirty="0" smtClean="0"/>
              <a:t>” package to make main shell TCL-</a:t>
            </a:r>
            <a:r>
              <a:rPr lang="en-US" sz="1800" dirty="0" err="1" smtClean="0"/>
              <a:t>ish</a:t>
            </a:r>
            <a:endParaRPr lang="en-US" sz="1800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60880142"/>
              </p:ext>
            </p:extLst>
          </p:nvPr>
        </p:nvGraphicFramePr>
        <p:xfrm>
          <a:off x="609600" y="1810425"/>
          <a:ext cx="8077200" cy="4788917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8077200"/>
              </a:tblGrid>
              <a:tr h="4590375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 err="1">
                          <a:effectLst/>
                        </a:rPr>
                        <a:t>Tclappinit</a:t>
                      </a:r>
                      <a:r>
                        <a:rPr lang="en-US" sz="1400" b="0" dirty="0">
                          <a:effectLst/>
                        </a:rPr>
                        <a:t>()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effectLst/>
                        </a:rPr>
                        <a:t>{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1400" b="1" dirty="0">
                          <a:effectLst/>
                        </a:rPr>
                        <a:t>     // Calculate platform specific info and set it properly to invoke the GUI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effectLst/>
                        </a:rPr>
                        <a:t>      </a:t>
                      </a:r>
                      <a:r>
                        <a:rPr lang="en-US" sz="1400" b="0" dirty="0" err="1">
                          <a:effectLst/>
                        </a:rPr>
                        <a:t>tcl_lib_relative</a:t>
                      </a:r>
                      <a:r>
                        <a:rPr lang="en-US" sz="1400" b="0" dirty="0">
                          <a:effectLst/>
                        </a:rPr>
                        <a:t>     = </a:t>
                      </a:r>
                      <a:r>
                        <a:rPr lang="en-US" sz="1400" b="1" dirty="0" err="1">
                          <a:effectLst/>
                        </a:rPr>
                        <a:t>gen_lib_relative</a:t>
                      </a:r>
                      <a:r>
                        <a:rPr lang="en-US" sz="1400" b="0" dirty="0">
                          <a:effectLst/>
                        </a:rPr>
                        <a:t> + "/</a:t>
                      </a:r>
                      <a:r>
                        <a:rPr lang="en-US" sz="1400" b="0" dirty="0" err="1">
                          <a:effectLst/>
                        </a:rPr>
                        <a:t>tcl</a:t>
                      </a:r>
                      <a:r>
                        <a:rPr lang="en-US" sz="1400" b="0" dirty="0">
                          <a:effectLst/>
                        </a:rPr>
                        <a:t>" + TCL_VERSION;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effectLst/>
                        </a:rPr>
                        <a:t>      </a:t>
                      </a:r>
                      <a:r>
                        <a:rPr lang="en-US" sz="1400" b="0" dirty="0" err="1">
                          <a:effectLst/>
                        </a:rPr>
                        <a:t>tck_lib_relative</a:t>
                      </a:r>
                      <a:r>
                        <a:rPr lang="en-US" sz="1400" b="0" dirty="0">
                          <a:effectLst/>
                        </a:rPr>
                        <a:t>     = </a:t>
                      </a:r>
                      <a:r>
                        <a:rPr lang="en-US" sz="1400" b="1" dirty="0" err="1">
                          <a:effectLst/>
                        </a:rPr>
                        <a:t>gen_lib_relative</a:t>
                      </a:r>
                      <a:r>
                        <a:rPr lang="en-US" sz="1400" b="0" dirty="0">
                          <a:effectLst/>
                        </a:rPr>
                        <a:t> + "/</a:t>
                      </a:r>
                      <a:r>
                        <a:rPr lang="en-US" sz="1400" b="0" dirty="0" err="1">
                          <a:effectLst/>
                        </a:rPr>
                        <a:t>tk</a:t>
                      </a:r>
                      <a:r>
                        <a:rPr lang="en-US" sz="1400" b="0" dirty="0">
                          <a:effectLst/>
                        </a:rPr>
                        <a:t>" + TK_VERSION;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      // </a:t>
                      </a:r>
                      <a:r>
                        <a:rPr lang="en-US" sz="1400" b="1" dirty="0" err="1">
                          <a:effectLst/>
                        </a:rPr>
                        <a:t>eltclsh</a:t>
                      </a:r>
                      <a:r>
                        <a:rPr lang="en-US" sz="1400" b="1" dirty="0">
                          <a:effectLst/>
                        </a:rPr>
                        <a:t> make the main console </a:t>
                      </a:r>
                      <a:r>
                        <a:rPr lang="en-US" sz="1400" b="1" dirty="0" err="1">
                          <a:effectLst/>
                        </a:rPr>
                        <a:t>tclish</a:t>
                      </a:r>
                      <a:r>
                        <a:rPr lang="en-US" sz="1400" b="1" dirty="0">
                          <a:effectLst/>
                        </a:rPr>
                        <a:t> in nature and can accept all </a:t>
                      </a:r>
                      <a:r>
                        <a:rPr lang="en-US" sz="1400" b="1" dirty="0" err="1">
                          <a:effectLst/>
                        </a:rPr>
                        <a:t>tcl</a:t>
                      </a:r>
                      <a:r>
                        <a:rPr lang="en-US" sz="1400" b="1" dirty="0">
                          <a:effectLst/>
                        </a:rPr>
                        <a:t> </a:t>
                      </a:r>
                      <a:r>
                        <a:rPr lang="en-US" sz="1400" b="1" dirty="0" err="1">
                          <a:effectLst/>
                        </a:rPr>
                        <a:t>tk</a:t>
                      </a:r>
                      <a:r>
                        <a:rPr lang="en-US" sz="1400" b="1" dirty="0">
                          <a:effectLst/>
                        </a:rPr>
                        <a:t> commands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effectLst/>
                        </a:rPr>
                        <a:t>      </a:t>
                      </a:r>
                      <a:r>
                        <a:rPr lang="en-US" sz="1400" b="0" dirty="0" err="1">
                          <a:effectLst/>
                        </a:rPr>
                        <a:t>eltclsh_lib_relative</a:t>
                      </a:r>
                      <a:r>
                        <a:rPr lang="en-US" sz="1400" b="0" dirty="0">
                          <a:effectLst/>
                        </a:rPr>
                        <a:t> = </a:t>
                      </a:r>
                      <a:r>
                        <a:rPr lang="en-US" sz="1400" b="0" dirty="0" err="1">
                          <a:effectLst/>
                        </a:rPr>
                        <a:t>gen_lib_relative</a:t>
                      </a:r>
                      <a:r>
                        <a:rPr lang="en-US" sz="1400" b="0" dirty="0">
                          <a:effectLst/>
                        </a:rPr>
                        <a:t> + "/eltclsh-1.11.1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effectLst/>
                        </a:rPr>
                        <a:t>     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effectLst/>
                        </a:rPr>
                        <a:t> 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   // </a:t>
                      </a:r>
                      <a:r>
                        <a:rPr lang="en-US" sz="1400" b="1" dirty="0" err="1">
                          <a:effectLst/>
                        </a:rPr>
                        <a:t>initialise</a:t>
                      </a:r>
                      <a:r>
                        <a:rPr lang="en-US" sz="1400" b="1" dirty="0">
                          <a:effectLst/>
                        </a:rPr>
                        <a:t> the master interpreter on which the main shell/console shall be registered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effectLst/>
                        </a:rPr>
                        <a:t>   </a:t>
                      </a:r>
                      <a:r>
                        <a:rPr lang="en-US" sz="1400" b="0" dirty="0" err="1">
                          <a:effectLst/>
                        </a:rPr>
                        <a:t>tclInterpreters</a:t>
                      </a:r>
                      <a:r>
                        <a:rPr lang="en-US" sz="1400" b="0" dirty="0">
                          <a:effectLst/>
                        </a:rPr>
                        <a:t>_[</a:t>
                      </a:r>
                      <a:r>
                        <a:rPr lang="en-US" sz="1400" b="0" dirty="0" err="1">
                          <a:effectLst/>
                        </a:rPr>
                        <a:t>MasterInterpreter</a:t>
                      </a:r>
                      <a:r>
                        <a:rPr lang="en-US" sz="1400" b="0" dirty="0">
                          <a:effectLst/>
                        </a:rPr>
                        <a:t>] = </a:t>
                      </a:r>
                      <a:r>
                        <a:rPr lang="en-US" sz="1400" b="0" dirty="0" err="1">
                          <a:effectLst/>
                        </a:rPr>
                        <a:t>Tcl_CreateInterp</a:t>
                      </a:r>
                      <a:r>
                        <a:rPr lang="en-US" sz="1400" b="0" dirty="0">
                          <a:effectLst/>
                        </a:rPr>
                        <a:t>();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 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   // Override default </a:t>
                      </a:r>
                      <a:r>
                        <a:rPr lang="en-US" sz="1400" b="1" dirty="0" err="1">
                          <a:effectLst/>
                        </a:rPr>
                        <a:t>Tcl</a:t>
                      </a:r>
                      <a:r>
                        <a:rPr lang="en-US" sz="1400" b="1" dirty="0">
                          <a:effectLst/>
                        </a:rPr>
                        <a:t> pre </a:t>
                      </a:r>
                      <a:r>
                        <a:rPr lang="en-US" sz="1400" b="1" dirty="0" err="1">
                          <a:effectLst/>
                        </a:rPr>
                        <a:t>init</a:t>
                      </a:r>
                      <a:r>
                        <a:rPr lang="en-US" sz="1400" b="1" dirty="0">
                          <a:effectLst/>
                        </a:rPr>
                        <a:t> script because of the bug during creation of slave </a:t>
                      </a:r>
                      <a:r>
                        <a:rPr lang="en-US" sz="1400" b="1" dirty="0" err="1">
                          <a:effectLst/>
                        </a:rPr>
                        <a:t>interp</a:t>
                      </a:r>
                      <a:endParaRPr lang="en-US" sz="1400" b="1" dirty="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   // It will also set </a:t>
                      </a:r>
                      <a:r>
                        <a:rPr lang="en-US" sz="1400" b="1" dirty="0" err="1">
                          <a:effectLst/>
                        </a:rPr>
                        <a:t>tcl_library</a:t>
                      </a:r>
                      <a:r>
                        <a:rPr lang="en-US" sz="1400" b="1" dirty="0">
                          <a:effectLst/>
                        </a:rPr>
                        <a:t> and </a:t>
                      </a:r>
                      <a:r>
                        <a:rPr lang="en-US" sz="1400" b="1" dirty="0" err="1">
                          <a:effectLst/>
                        </a:rPr>
                        <a:t>tk_library</a:t>
                      </a:r>
                      <a:r>
                        <a:rPr lang="en-US" sz="1400" b="1" dirty="0">
                          <a:effectLst/>
                        </a:rPr>
                        <a:t> appropriately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effectLst/>
                        </a:rPr>
                        <a:t>   </a:t>
                      </a:r>
                      <a:r>
                        <a:rPr lang="en-US" sz="1400" b="0" dirty="0" err="1">
                          <a:effectLst/>
                        </a:rPr>
                        <a:t>setTclPreInitScript</a:t>
                      </a:r>
                      <a:r>
                        <a:rPr lang="en-US" sz="1400" b="0" dirty="0">
                          <a:effectLst/>
                        </a:rPr>
                        <a:t>(</a:t>
                      </a:r>
                      <a:r>
                        <a:rPr lang="en-US" sz="1400" b="0" dirty="0" err="1">
                          <a:effectLst/>
                        </a:rPr>
                        <a:t>tclpath</a:t>
                      </a:r>
                      <a:r>
                        <a:rPr lang="en-US" sz="1400" b="0" dirty="0">
                          <a:effectLst/>
                        </a:rPr>
                        <a:t>, </a:t>
                      </a:r>
                      <a:r>
                        <a:rPr lang="en-US" sz="1400" b="0" dirty="0" err="1">
                          <a:effectLst/>
                        </a:rPr>
                        <a:t>tkpath</a:t>
                      </a:r>
                      <a:r>
                        <a:rPr lang="en-US" sz="1400" b="0" dirty="0">
                          <a:effectLst/>
                        </a:rPr>
                        <a:t>);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effectLst/>
                        </a:rPr>
                        <a:t> 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smtClean="0">
                          <a:effectLst/>
                        </a:rPr>
                        <a:t>   // </a:t>
                      </a:r>
                      <a:r>
                        <a:rPr lang="en-US" sz="1400" b="1" dirty="0" err="1">
                          <a:effectLst/>
                        </a:rPr>
                        <a:t>initialise</a:t>
                      </a:r>
                      <a:r>
                        <a:rPr lang="en-US" sz="1400" b="1" dirty="0">
                          <a:effectLst/>
                        </a:rPr>
                        <a:t> the master interpreter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effectLst/>
                        </a:rPr>
                        <a:t>   </a:t>
                      </a:r>
                      <a:r>
                        <a:rPr lang="en-US" sz="1400" b="0" dirty="0" err="1">
                          <a:effectLst/>
                        </a:rPr>
                        <a:t>Tcl_Init</a:t>
                      </a:r>
                      <a:r>
                        <a:rPr lang="en-US" sz="1400" b="0" dirty="0">
                          <a:effectLst/>
                        </a:rPr>
                        <a:t>(</a:t>
                      </a:r>
                      <a:r>
                        <a:rPr lang="en-US" sz="1400" b="0" dirty="0" err="1">
                          <a:effectLst/>
                        </a:rPr>
                        <a:t>masterInterp</a:t>
                      </a:r>
                      <a:r>
                        <a:rPr lang="en-US" sz="1400" b="0" dirty="0">
                          <a:effectLst/>
                        </a:rPr>
                        <a:t>()) 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effectLst/>
                        </a:rPr>
                        <a:t>   </a:t>
                      </a:r>
                      <a:endParaRPr lang="en-US" sz="1400" b="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4692" marR="24692" marT="0" marB="0">
                    <a:solidFill>
                      <a:schemeClr val="accent1">
                        <a:alpha val="64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9497846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2286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800" dirty="0"/>
              <a:t>Core settings </a:t>
            </a:r>
            <a:r>
              <a:rPr lang="en-US" sz="2800" dirty="0" err="1"/>
              <a:t>Contd</a:t>
            </a:r>
            <a:r>
              <a:rPr lang="en-US" sz="2800" dirty="0"/>
              <a:t>……</a:t>
            </a:r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53611784"/>
              </p:ext>
            </p:extLst>
          </p:nvPr>
        </p:nvGraphicFramePr>
        <p:xfrm>
          <a:off x="152400" y="609600"/>
          <a:ext cx="8686800" cy="59436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8686800"/>
              </a:tblGrid>
              <a:tr h="5943600">
                <a:tc>
                  <a:txBody>
                    <a:bodyPr/>
                    <a:lstStyle/>
                    <a:p>
                      <a:r>
                        <a:rPr lang="en-US" sz="1300" b="1" dirty="0" smtClean="0">
                          <a:effectLst/>
                        </a:rPr>
                        <a:t>  ……… </a:t>
                      </a:r>
                    </a:p>
                    <a:p>
                      <a:r>
                        <a:rPr lang="en-US" sz="1300" b="1" kern="1200" baseline="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</a:t>
                      </a:r>
                      <a:r>
                        <a:rPr lang="en-US" sz="13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// </a:t>
                      </a:r>
                      <a:r>
                        <a:rPr lang="en-US" sz="13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initialise</a:t>
                      </a:r>
                      <a:r>
                        <a:rPr lang="en-US" sz="13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the slave interpreters one of which will have the </a:t>
                      </a:r>
                      <a:r>
                        <a:rPr lang="en-US" sz="13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DFTVisualizer</a:t>
                      </a:r>
                      <a:r>
                        <a:rPr lang="en-US" sz="13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GUI</a:t>
                      </a:r>
                    </a:p>
                    <a:p>
                      <a:r>
                        <a:rPr lang="en-US" sz="13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// Very important to note here that GUI gets to the slave </a:t>
                      </a:r>
                      <a:r>
                        <a:rPr lang="en-US" sz="13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interp</a:t>
                      </a:r>
                      <a:r>
                        <a:rPr lang="en-US" sz="13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for (unsigned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(0);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&lt;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TclInterpreterTag_END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; ++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 {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TclInterpreterTag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tag(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static_cast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&lt;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TclInterpreterTag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&gt;(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));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if 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MasterInterpreter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== tag) { continue; }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if ((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DftvInterpreter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== tag) &amp;&amp; !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createDftvInterp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()) { continue; }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tclInterpreters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_[tag] =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Tcl_CreateSlave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masterInterp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(),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nameOf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(tag).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c_str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(), 0);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}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</a:t>
                      </a:r>
                      <a:endParaRPr lang="en-US" sz="1300" b="1" kern="1200" dirty="0" smtClean="0">
                        <a:solidFill>
                          <a:schemeClr val="lt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3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// </a:t>
                      </a:r>
                      <a:r>
                        <a:rPr lang="en-US" sz="13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initialise</a:t>
                      </a:r>
                      <a:r>
                        <a:rPr lang="en-US" sz="13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3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eltclsh</a:t>
                      </a:r>
                      <a:r>
                        <a:rPr lang="en-US" sz="13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which forms the backbone for  </a:t>
                      </a:r>
                      <a:r>
                        <a:rPr lang="en-US" sz="13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TCLishing</a:t>
                      </a:r>
                      <a:r>
                        <a:rPr lang="en-US" sz="13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of the main console and set it up properly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for (unsigned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(0);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&lt;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TclInterpreterTag_END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; ++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 {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  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TclInterpreterTag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tag(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static_cast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&lt;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TclInterpreterTag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&gt;(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));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  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Tcl_Interp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*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interp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getTclInterp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(tag));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   if (!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interp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 { continue; }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  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Tcl_SetVar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interp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"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eltclsh_library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",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eltclshpath.c_str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(), TCL_GLOBAL_ONLY);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}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</a:t>
                      </a:r>
                      <a:r>
                        <a:rPr lang="en-US" sz="13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// Setup all the interpreters with proper TCL variable values 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for (unsigned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(0);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&lt;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TclInterpreterTag_END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; ++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 {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Tcl_ListObjAppendElement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interp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auto_path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Tcl_NewStringObj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genlibpath.c_str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(), -1));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Tcl_ListObjAppendElement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interp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auto_path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Tcl_NewStringObj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tclpath.c_str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(), -1));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Tcl_ListObjAppendElement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interp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auto_path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Tcl_NewStringObj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tkpath.c_str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(), -1));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………………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Tcl_CreateCommand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interp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"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TclAppPrompt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",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TclAppPrompt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   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ClientData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)NULL, 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Tcl_CmdDeleteProc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*)NULL);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Tcl_Eval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(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interp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"set tcl_prompt1 </a:t>
                      </a:r>
                      <a:r>
                        <a:rPr lang="en-US" sz="13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TclAppPrompt</a:t>
                      </a:r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" );</a:t>
                      </a:r>
                    </a:p>
                    <a:p>
                      <a:r>
                        <a:rPr lang="en-US" sz="13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……………….      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300" b="0" dirty="0" smtClean="0">
                          <a:effectLst/>
                          <a:latin typeface="Calibri"/>
                          <a:ea typeface="Calibri"/>
                          <a:cs typeface="Times New Roman"/>
                        </a:rPr>
                        <a:t>}</a:t>
                      </a:r>
                      <a:endParaRPr lang="en-US" sz="1300" b="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4692" marR="24692" marT="0" marB="0">
                    <a:solidFill>
                      <a:schemeClr val="accent1">
                        <a:alpha val="61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5783804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Concluding core settings at startup …</a:t>
            </a: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1543554"/>
              </p:ext>
            </p:extLst>
          </p:nvPr>
        </p:nvGraphicFramePr>
        <p:xfrm>
          <a:off x="228600" y="1219200"/>
          <a:ext cx="8763000" cy="507534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8763000"/>
              </a:tblGrid>
              <a:tr h="5075341">
                <a:tc>
                  <a:txBody>
                    <a:bodyPr/>
                    <a:lstStyle/>
                    <a:p>
                      <a:endParaRPr lang="en-US" sz="1400" b="1" kern="1200" dirty="0" smtClean="0">
                        <a:solidFill>
                          <a:schemeClr val="lt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en-US" sz="1400" b="1" kern="1200" dirty="0" smtClean="0">
                        <a:solidFill>
                          <a:schemeClr val="lt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4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/* Create a body for unknown and Call </a:t>
                      </a:r>
                      <a:r>
                        <a:rPr lang="en-US" sz="14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Tessent_Unknown</a:t>
                      </a:r>
                      <a:r>
                        <a:rPr lang="en-US" sz="14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from unknown.</a:t>
                      </a:r>
                    </a:p>
                    <a:p>
                      <a:r>
                        <a:rPr lang="en-US" sz="14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* The reason for this indirection is because some packages (e.g. </a:t>
                      </a:r>
                      <a:r>
                        <a:rPr lang="en-US" sz="14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itcl</a:t>
                      </a:r>
                      <a:r>
                        <a:rPr lang="en-US" sz="14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 use [info body unknown] during runtime.</a:t>
                      </a:r>
                    </a:p>
                    <a:p>
                      <a:r>
                        <a:rPr lang="en-US" sz="14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*Using UPLEVEL to 1: Make the additional indirection transparent to our unknown handler.</a:t>
                      </a:r>
                    </a:p>
                    <a:p>
                      <a:r>
                        <a:rPr lang="en-US" sz="14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* 2: Explode the </a:t>
                      </a:r>
                      <a:r>
                        <a:rPr lang="en-US" sz="14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var</a:t>
                      </a:r>
                      <a:r>
                        <a:rPr lang="en-US" sz="14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4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arg</a:t>
                      </a:r>
                      <a:r>
                        <a:rPr lang="en-US" sz="14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list (</a:t>
                      </a:r>
                      <a:r>
                        <a:rPr lang="en-US" sz="14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args</a:t>
                      </a:r>
                      <a:r>
                        <a:rPr lang="en-US" sz="14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 back to individual arguments before calling our unknown handler.</a:t>
                      </a:r>
                    </a:p>
                    <a:p>
                      <a:r>
                        <a:rPr lang="en-US" sz="14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*/</a:t>
                      </a:r>
                    </a:p>
                    <a:p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// string 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TessentUnknownBody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= "if {[info command ::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Tessent_Unknown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] != \"\"} {return [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uplevel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Tessent_Unknown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$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args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]}";</a:t>
                      </a:r>
                    </a:p>
                    <a:p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string 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TessentUnknownBody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= "if {[info command ::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Tessent_Unknown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] != \"\"} {\n";</a:t>
                      </a:r>
                    </a:p>
                    <a:p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TessentUnknownBody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  += "   set 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newcmd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[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linsert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$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args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0 ::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Tessent_Unknown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]\n";</a:t>
                      </a:r>
                    </a:p>
                    <a:p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TessentUnknownBody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  += "   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uplevel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1 [list ::catch $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newcmd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::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::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UnknownResult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::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::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UnknownOptions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]\n";</a:t>
                      </a:r>
                    </a:p>
                    <a:p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………………….</a:t>
                      </a:r>
                    </a:p>
                    <a:p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</a:t>
                      </a:r>
                    </a:p>
                    <a:p>
                      <a:endParaRPr lang="en-US" sz="1400" b="0" kern="1200" dirty="0" smtClean="0">
                        <a:solidFill>
                          <a:schemeClr val="lt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4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// Create a new </a:t>
                      </a:r>
                      <a:r>
                        <a:rPr lang="en-US" sz="14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</a:t>
                      </a:r>
                      <a:r>
                        <a:rPr lang="en-US" sz="14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command called </a:t>
                      </a:r>
                      <a:r>
                        <a:rPr lang="en-US" sz="14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Tessent_Unknown</a:t>
                      </a:r>
                      <a:r>
                        <a:rPr lang="en-US" sz="14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and bind it to our unknown handler</a:t>
                      </a:r>
                    </a:p>
                    <a:p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Tcl_CreateObjCommand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 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interp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"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Tessent_Unknown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", 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UnknownCmd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(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ClientData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)NULL, NULL );</a:t>
                      </a:r>
                    </a:p>
                    <a:p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Tcl_Eval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interp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en-US" sz="14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unknownDef.c_str</a:t>
                      </a:r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());</a:t>
                      </a:r>
                    </a:p>
                    <a:p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}</a:t>
                      </a:r>
                    </a:p>
                    <a:p>
                      <a:r>
                        <a:rPr lang="en-US" sz="14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}</a:t>
                      </a:r>
                      <a:endParaRPr lang="en-US" sz="1400" b="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4692" marR="24692" marT="0" marB="0">
                    <a:solidFill>
                      <a:schemeClr val="accent1">
                        <a:alpha val="65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8453124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229600" cy="639762"/>
          </a:xfrm>
        </p:spPr>
        <p:txBody>
          <a:bodyPr>
            <a:normAutofit/>
          </a:bodyPr>
          <a:lstStyle/>
          <a:p>
            <a:r>
              <a:rPr lang="en-US" sz="2400" dirty="0" smtClean="0"/>
              <a:t>Interaction of DFTV GUI with the “core” after settings are done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838200"/>
          </a:xfrm>
        </p:spPr>
        <p:txBody>
          <a:bodyPr>
            <a:normAutofit/>
          </a:bodyPr>
          <a:lstStyle/>
          <a:p>
            <a:r>
              <a:rPr lang="en-US" sz="2400" dirty="0" smtClean="0"/>
              <a:t>Interaction happens through a set of predefined “core” registered commands for the GUI actions.</a:t>
            </a:r>
            <a:endParaRPr lang="en-US" sz="2400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26407191"/>
              </p:ext>
            </p:extLst>
          </p:nvPr>
        </p:nvGraphicFramePr>
        <p:xfrm>
          <a:off x="152400" y="1524000"/>
          <a:ext cx="8686800" cy="44196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8686800"/>
              </a:tblGrid>
              <a:tr h="4419600">
                <a:tc>
                  <a:txBody>
                    <a:bodyPr/>
                    <a:lstStyle/>
                    <a:p>
                      <a:endParaRPr lang="en-US" sz="1600" b="1" kern="1200" dirty="0" smtClean="0">
                        <a:solidFill>
                          <a:schemeClr val="lt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//call the C registered TCL command from </a:t>
                      </a:r>
                      <a:r>
                        <a:rPr lang="en-US" sz="16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</a:t>
                      </a:r>
                      <a:r>
                        <a:rPr lang="en-US" sz="16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/</a:t>
                      </a:r>
                      <a:r>
                        <a:rPr lang="en-US" sz="16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tk</a:t>
                      </a:r>
                      <a:r>
                        <a:rPr lang="en-US" sz="16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r>
                        <a:rPr lang="en-US" sz="15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c_DftKernelExecute</a:t>
                      </a:r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“$command”</a:t>
                      </a:r>
                    </a:p>
                    <a:p>
                      <a:r>
                        <a:rPr lang="en-US" sz="18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r>
                        <a:rPr lang="en-US" sz="18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// since proper escaping / issuing modern commands, on </a:t>
                      </a:r>
                      <a:r>
                        <a:rPr lang="en-US" sz="16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DFTVis</a:t>
                      </a:r>
                      <a:r>
                        <a:rPr lang="en-US" sz="16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Transcript is the onus of the  user.</a:t>
                      </a:r>
                    </a:p>
                    <a:p>
                      <a:r>
                        <a:rPr lang="en-US" sz="18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string </a:t>
                      </a:r>
                      <a:r>
                        <a:rPr lang="en-US" sz="18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tclcmd</a:t>
                      </a:r>
                      <a:r>
                        <a:rPr lang="en-US" sz="18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(data);;</a:t>
                      </a:r>
                    </a:p>
                    <a:p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if(!</a:t>
                      </a:r>
                      <a:r>
                        <a:rPr lang="en-US" sz="15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isCallFromTranscript</a:t>
                      </a:r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()) {</a:t>
                      </a:r>
                    </a:p>
                    <a:p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// first convert the command into 3_2_1 syntax</a:t>
                      </a:r>
                    </a:p>
                    <a:p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</a:t>
                      </a:r>
                      <a:r>
                        <a:rPr lang="en-US" sz="15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tclcmd</a:t>
                      </a:r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= </a:t>
                      </a:r>
                      <a:r>
                        <a:rPr lang="en-US" sz="15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ConvertToModernCommand</a:t>
                      </a:r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15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tclcmd</a:t>
                      </a:r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);</a:t>
                      </a:r>
                    </a:p>
                    <a:p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// special handling in case there are escape characters in the command</a:t>
                      </a:r>
                    </a:p>
                    <a:p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 </a:t>
                      </a:r>
                      <a:r>
                        <a:rPr lang="en-US" sz="15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tclcmd</a:t>
                      </a:r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= </a:t>
                      </a:r>
                      <a:r>
                        <a:rPr lang="en-US" sz="15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ComTcl_EscapeForTcl</a:t>
                      </a:r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15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tclcmd</a:t>
                      </a:r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false, true);</a:t>
                      </a:r>
                    </a:p>
                    <a:p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}</a:t>
                      </a:r>
                    </a:p>
                    <a:p>
                      <a:r>
                        <a:rPr lang="en-US" sz="18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r>
                        <a:rPr lang="en-US" sz="16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// execute the command in the core command handler </a:t>
                      </a:r>
                    </a:p>
                    <a:p>
                      <a:r>
                        <a:rPr lang="en-US" sz="16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// </a:t>
                      </a:r>
                      <a:r>
                        <a:rPr lang="en-US" sz="1600" b="1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DFTApp</a:t>
                      </a:r>
                      <a:r>
                        <a:rPr lang="en-US" sz="16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is the class that manages the command execution of</a:t>
                      </a:r>
                      <a:r>
                        <a:rPr lang="en-US" sz="1600" b="1" kern="1200" baseline="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the main shell     </a:t>
                      </a:r>
                    </a:p>
                    <a:p>
                      <a:r>
                        <a:rPr lang="en-US" sz="15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DftApp</a:t>
                      </a:r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::get().</a:t>
                      </a:r>
                      <a:r>
                        <a:rPr lang="en-US" sz="15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execCommand</a:t>
                      </a:r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(data, </a:t>
                      </a:r>
                      <a:r>
                        <a:rPr lang="en-US" sz="15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msg</a:t>
                      </a:r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!</a:t>
                      </a:r>
                      <a:r>
                        <a:rPr lang="en-US" sz="15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isCallFromTranscript</a:t>
                      </a:r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(), !</a:t>
                      </a:r>
                      <a:r>
                        <a:rPr lang="en-US" sz="1500" b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isCallFromTranscript</a:t>
                      </a:r>
                      <a:r>
                        <a:rPr lang="en-US" sz="1500" b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())))</a:t>
                      </a:r>
                    </a:p>
                    <a:p>
                      <a:endParaRPr lang="en-US" sz="1300" b="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24692" marR="24692" marT="0" marB="0">
                    <a:solidFill>
                      <a:schemeClr val="accent1">
                        <a:alpha val="61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8812423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382000" cy="1143000"/>
          </a:xfrm>
        </p:spPr>
        <p:txBody>
          <a:bodyPr>
            <a:normAutofit fontScale="90000"/>
          </a:bodyPr>
          <a:lstStyle/>
          <a:p>
            <a:pPr algn="l"/>
            <a:r>
              <a:rPr lang="en-US" dirty="0" smtClean="0"/>
              <a:t>Making the main-shell TCL-</a:t>
            </a:r>
            <a:r>
              <a:rPr lang="en-US" dirty="0" err="1" smtClean="0"/>
              <a:t>ish</a:t>
            </a:r>
            <a:r>
              <a:rPr lang="en-US" dirty="0" smtClean="0"/>
              <a:t> in nature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76800"/>
          </a:xfrm>
        </p:spPr>
        <p:txBody>
          <a:bodyPr>
            <a:normAutofit/>
          </a:bodyPr>
          <a:lstStyle/>
          <a:p>
            <a:r>
              <a:rPr lang="en-US" sz="2000" dirty="0" smtClean="0"/>
              <a:t>We have adopted “</a:t>
            </a:r>
            <a:r>
              <a:rPr lang="en-US" sz="2000" dirty="0" err="1" smtClean="0"/>
              <a:t>eltclsh</a:t>
            </a:r>
            <a:r>
              <a:rPr lang="en-US" sz="2000" dirty="0" smtClean="0"/>
              <a:t>” (</a:t>
            </a:r>
            <a:r>
              <a:rPr lang="en-US" sz="2000" dirty="0" err="1" smtClean="0"/>
              <a:t>editline</a:t>
            </a:r>
            <a:r>
              <a:rPr lang="en-US" sz="2000" dirty="0" smtClean="0"/>
              <a:t> </a:t>
            </a:r>
            <a:r>
              <a:rPr lang="en-US" sz="2000" dirty="0" err="1" smtClean="0"/>
              <a:t>tcl</a:t>
            </a:r>
            <a:r>
              <a:rPr lang="en-US" sz="2000" dirty="0" smtClean="0"/>
              <a:t> shell) to make our main shell interactive in nature</a:t>
            </a:r>
          </a:p>
          <a:p>
            <a:pPr lvl="1"/>
            <a:r>
              <a:rPr lang="en-US" sz="1800" dirty="0"/>
              <a:t>provides command line editing, history browsing as well as variables and command </a:t>
            </a:r>
            <a:r>
              <a:rPr lang="en-US" sz="1800" dirty="0" smtClean="0"/>
              <a:t>completion</a:t>
            </a:r>
          </a:p>
          <a:p>
            <a:pPr lvl="1"/>
            <a:r>
              <a:rPr lang="en-US" sz="1800" dirty="0"/>
              <a:t>open-source software released under a BSD </a:t>
            </a:r>
            <a:r>
              <a:rPr lang="en-US" sz="1800" dirty="0" smtClean="0"/>
              <a:t>license</a:t>
            </a:r>
          </a:p>
          <a:p>
            <a:pPr lvl="1"/>
            <a:endParaRPr lang="en-US" sz="1800" dirty="0" smtClean="0"/>
          </a:p>
          <a:p>
            <a:pPr marL="0" indent="0">
              <a:buNone/>
            </a:pPr>
            <a:r>
              <a:rPr lang="en-US" sz="1600" b="1" dirty="0" smtClean="0"/>
              <a:t>// </a:t>
            </a:r>
            <a:r>
              <a:rPr lang="en-US" sz="1600" b="1" dirty="0"/>
              <a:t>Setting the variables for </a:t>
            </a:r>
            <a:r>
              <a:rPr lang="en-US" sz="1600" b="1" dirty="0" err="1"/>
              <a:t>eltclsh</a:t>
            </a:r>
            <a:r>
              <a:rPr lang="en-US" sz="1600" b="1" dirty="0"/>
              <a:t> and calling the initialize function of </a:t>
            </a:r>
            <a:endParaRPr lang="en-US" sz="1600" b="1" dirty="0" smtClean="0"/>
          </a:p>
          <a:p>
            <a:pPr marL="0" indent="0">
              <a:buNone/>
            </a:pPr>
            <a:r>
              <a:rPr lang="en-US" sz="1600" b="1" dirty="0" smtClean="0"/>
              <a:t>// </a:t>
            </a:r>
            <a:r>
              <a:rPr lang="en-US" sz="1600" b="1" dirty="0" err="1" smtClean="0"/>
              <a:t>eltclsh</a:t>
            </a:r>
            <a:r>
              <a:rPr lang="en-US" sz="1600" dirty="0"/>
              <a:t> </a:t>
            </a:r>
            <a:r>
              <a:rPr lang="en-US" sz="1600" b="1" dirty="0" smtClean="0"/>
              <a:t>which </a:t>
            </a:r>
            <a:r>
              <a:rPr lang="en-US" sz="1600" b="1" dirty="0"/>
              <a:t>runs a while(1) loop for “smart</a:t>
            </a:r>
            <a:r>
              <a:rPr lang="en-US" sz="1600" b="1" dirty="0" smtClean="0"/>
              <a:t>” (such as editing,  </a:t>
            </a:r>
          </a:p>
          <a:p>
            <a:pPr marL="0" indent="0">
              <a:buNone/>
            </a:pPr>
            <a:r>
              <a:rPr lang="en-US" sz="1600" b="1" dirty="0" smtClean="0"/>
              <a:t>// history etc.) </a:t>
            </a:r>
            <a:r>
              <a:rPr lang="en-US" sz="1600" b="1" dirty="0"/>
              <a:t>input options on </a:t>
            </a:r>
            <a:r>
              <a:rPr lang="en-US" sz="1600" b="1" dirty="0" smtClean="0"/>
              <a:t>main shell</a:t>
            </a:r>
            <a:r>
              <a:rPr lang="en-US" sz="1600" dirty="0" smtClean="0"/>
              <a:t> </a:t>
            </a:r>
          </a:p>
          <a:p>
            <a:pPr marL="0" indent="0">
              <a:buNone/>
            </a:pPr>
            <a:r>
              <a:rPr lang="en-US" sz="1600" dirty="0" smtClean="0"/>
              <a:t>	</a:t>
            </a:r>
            <a:r>
              <a:rPr lang="en-US" sz="1600" dirty="0" err="1" smtClean="0"/>
              <a:t>Tcl_SetVar</a:t>
            </a:r>
            <a:r>
              <a:rPr lang="en-US" sz="1600" dirty="0" smtClean="0"/>
              <a:t>(</a:t>
            </a:r>
            <a:r>
              <a:rPr lang="en-US" sz="1600" dirty="0" err="1" smtClean="0"/>
              <a:t>interp</a:t>
            </a:r>
            <a:r>
              <a:rPr lang="en-US" sz="1600" dirty="0"/>
              <a:t>, "</a:t>
            </a:r>
            <a:r>
              <a:rPr lang="en-US" sz="1600" dirty="0" err="1"/>
              <a:t>eltclsh_library</a:t>
            </a:r>
            <a:r>
              <a:rPr lang="en-US" sz="1600" dirty="0"/>
              <a:t>", </a:t>
            </a:r>
            <a:r>
              <a:rPr lang="en-US" sz="1600" dirty="0" err="1"/>
              <a:t>eltclshpath.c_str</a:t>
            </a:r>
            <a:r>
              <a:rPr lang="en-US" sz="1600" dirty="0"/>
              <a:t>(), </a:t>
            </a:r>
            <a:r>
              <a:rPr lang="en-US" sz="1600" dirty="0" smtClean="0"/>
              <a:t>	TCL_GLOBAL_ONLY)</a:t>
            </a:r>
          </a:p>
          <a:p>
            <a:pPr marL="0" indent="0">
              <a:buNone/>
            </a:pPr>
            <a:endParaRPr lang="en-US" sz="1800" dirty="0"/>
          </a:p>
          <a:p>
            <a:r>
              <a:rPr lang="en-US" sz="1800" dirty="0" smtClean="0"/>
              <a:t>“</a:t>
            </a:r>
            <a:r>
              <a:rPr lang="en-US" sz="1800" dirty="0" err="1" smtClean="0"/>
              <a:t>eltclsh</a:t>
            </a:r>
            <a:r>
              <a:rPr lang="en-US" sz="1800" dirty="0" smtClean="0"/>
              <a:t>” was customized for our own consumption especially the handshaking </a:t>
            </a:r>
            <a:r>
              <a:rPr lang="en-US" sz="1800" dirty="0" err="1" smtClean="0"/>
              <a:t>beween</a:t>
            </a:r>
            <a:r>
              <a:rPr lang="en-US" sz="1800" dirty="0" smtClean="0"/>
              <a:t> tool command dictionary and completion (next slide has details)</a:t>
            </a:r>
          </a:p>
          <a:p>
            <a:pPr lvl="1"/>
            <a:r>
              <a:rPr lang="en-US" sz="1500" dirty="0" err="1" smtClean="0"/>
              <a:t>Tcl_CreateCommand</a:t>
            </a:r>
            <a:r>
              <a:rPr lang="en-US" sz="1500" dirty="0" smtClean="0"/>
              <a:t> </a:t>
            </a:r>
            <a:r>
              <a:rPr lang="en-US" sz="1500" dirty="0"/>
              <a:t>registered commands on a given TCL interpreter are visible to the “</a:t>
            </a:r>
            <a:r>
              <a:rPr lang="en-US" sz="1500" dirty="0" err="1"/>
              <a:t>eltclsh</a:t>
            </a:r>
            <a:r>
              <a:rPr lang="en-US" sz="1500" dirty="0"/>
              <a:t>” as well and is used while performing various key functions such as TAB completion, arrows keys, history etc. </a:t>
            </a:r>
            <a:r>
              <a:rPr lang="en-US" sz="1500" dirty="0" smtClean="0"/>
              <a:t> </a:t>
            </a:r>
            <a:endParaRPr lang="en-US" sz="1500" dirty="0"/>
          </a:p>
        </p:txBody>
      </p:sp>
    </p:spTree>
    <p:extLst>
      <p:ext uri="{BB962C8B-B14F-4D97-AF65-F5344CB8AC3E}">
        <p14:creationId xmlns:p14="http://schemas.microsoft.com/office/powerpoint/2010/main" val="126336930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708"/>
            <a:ext cx="6705600" cy="658091"/>
          </a:xfrm>
        </p:spPr>
        <p:txBody>
          <a:bodyPr>
            <a:normAutofit fontScale="90000"/>
          </a:bodyPr>
          <a:lstStyle/>
          <a:p>
            <a:r>
              <a:rPr lang="en-US" sz="2800" dirty="0" smtClean="0"/>
              <a:t>Custom command completion for </a:t>
            </a:r>
            <a:r>
              <a:rPr lang="en-US" sz="2800" dirty="0" err="1" smtClean="0"/>
              <a:t>eltclsh</a:t>
            </a:r>
            <a:r>
              <a:rPr lang="en-US" sz="2800" dirty="0" smtClean="0"/>
              <a:t> to work with our tools</a:t>
            </a:r>
            <a:endParaRPr lang="en-US" sz="2800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80858063"/>
              </p:ext>
            </p:extLst>
          </p:nvPr>
        </p:nvGraphicFramePr>
        <p:xfrm>
          <a:off x="228600" y="762000"/>
          <a:ext cx="8686800" cy="597636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8686800"/>
              </a:tblGrid>
              <a:tr h="5691855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// Our Custom command-line completion procedure that operate on a 3_2_1 commands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unsigned char </a:t>
                      </a:r>
                      <a:r>
                        <a:rPr lang="en-US" sz="1100" b="0" dirty="0" err="1">
                          <a:effectLst/>
                        </a:rPr>
                        <a:t>elTclNewCompletion</a:t>
                      </a:r>
                      <a:r>
                        <a:rPr lang="en-US" sz="1100" b="0" dirty="0">
                          <a:effectLst/>
                        </a:rPr>
                        <a:t>(</a:t>
                      </a:r>
                      <a:r>
                        <a:rPr lang="en-US" sz="1100" b="0" dirty="0" err="1">
                          <a:effectLst/>
                        </a:rPr>
                        <a:t>EditLine</a:t>
                      </a:r>
                      <a:r>
                        <a:rPr lang="en-US" sz="1100" b="0" dirty="0">
                          <a:effectLst/>
                        </a:rPr>
                        <a:t> *el, </a:t>
                      </a:r>
                      <a:r>
                        <a:rPr lang="en-US" sz="1100" b="0" dirty="0" err="1">
                          <a:effectLst/>
                        </a:rPr>
                        <a:t>int</a:t>
                      </a:r>
                      <a:r>
                        <a:rPr lang="en-US" sz="1100" b="0" dirty="0">
                          <a:effectLst/>
                        </a:rPr>
                        <a:t> </a:t>
                      </a:r>
                      <a:r>
                        <a:rPr lang="en-US" sz="1100" b="0" dirty="0" err="1">
                          <a:effectLst/>
                        </a:rPr>
                        <a:t>ch</a:t>
                      </a:r>
                      <a:r>
                        <a:rPr lang="en-US" sz="1100" b="0" dirty="0">
                          <a:effectLst/>
                        </a:rPr>
                        <a:t>)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{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1" dirty="0">
                          <a:effectLst/>
                        </a:rPr>
                        <a:t>   // get context on which the commands registered will show up and matched against 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   </a:t>
                      </a:r>
                      <a:r>
                        <a:rPr lang="en-US" sz="1100" b="0" dirty="0" err="1">
                          <a:effectLst/>
                        </a:rPr>
                        <a:t>el_get</a:t>
                      </a:r>
                      <a:r>
                        <a:rPr lang="en-US" sz="1100" b="0" dirty="0">
                          <a:effectLst/>
                        </a:rPr>
                        <a:t>(el, EL_CLIENTDATA, &amp;</a:t>
                      </a:r>
                      <a:r>
                        <a:rPr lang="en-US" sz="1100" b="0" dirty="0" err="1">
                          <a:effectLst/>
                        </a:rPr>
                        <a:t>iinfo</a:t>
                      </a:r>
                      <a:r>
                        <a:rPr lang="en-US" sz="1100" b="0" dirty="0">
                          <a:effectLst/>
                        </a:rPr>
                        <a:t>); </a:t>
                      </a:r>
                      <a:r>
                        <a:rPr lang="en-US" sz="1100" b="0" dirty="0" err="1">
                          <a:effectLst/>
                        </a:rPr>
                        <a:t>linfo</a:t>
                      </a:r>
                      <a:r>
                        <a:rPr lang="en-US" sz="1100" b="0" dirty="0">
                          <a:effectLst/>
                        </a:rPr>
                        <a:t> = </a:t>
                      </a:r>
                      <a:r>
                        <a:rPr lang="en-US" sz="1100" b="0" dirty="0" err="1">
                          <a:effectLst/>
                        </a:rPr>
                        <a:t>el_line</a:t>
                      </a:r>
                      <a:r>
                        <a:rPr lang="en-US" sz="1100" b="0" dirty="0">
                          <a:effectLst/>
                        </a:rPr>
                        <a:t>(el);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 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  </a:t>
                      </a:r>
                      <a:r>
                        <a:rPr lang="en-US" sz="1100" b="1" dirty="0">
                          <a:effectLst/>
                        </a:rPr>
                        <a:t> // compute current command line: it is the concatenation of the current command 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1" dirty="0">
                          <a:effectLst/>
                        </a:rPr>
                        <a:t>  // (any incomplete lines entered so far) plus the current </a:t>
                      </a:r>
                      <a:r>
                        <a:rPr lang="en-US" sz="1100" b="1" dirty="0" err="1">
                          <a:effectLst/>
                        </a:rPr>
                        <a:t>editline</a:t>
                      </a:r>
                      <a:r>
                        <a:rPr lang="en-US" sz="1100" b="1" dirty="0">
                          <a:effectLst/>
                        </a:rPr>
                        <a:t> buffer 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   </a:t>
                      </a:r>
                      <a:r>
                        <a:rPr lang="en-US" sz="1100" b="0" dirty="0" err="1">
                          <a:effectLst/>
                        </a:rPr>
                        <a:t>cmd</a:t>
                      </a:r>
                      <a:r>
                        <a:rPr lang="en-US" sz="1100" b="0" dirty="0">
                          <a:effectLst/>
                        </a:rPr>
                        <a:t>[1] = </a:t>
                      </a:r>
                      <a:r>
                        <a:rPr lang="en-US" sz="1100" b="0" dirty="0" err="1">
                          <a:effectLst/>
                        </a:rPr>
                        <a:t>Tcl_DuplicateObj</a:t>
                      </a:r>
                      <a:r>
                        <a:rPr lang="en-US" sz="1100" b="0" dirty="0">
                          <a:effectLst/>
                        </a:rPr>
                        <a:t>(</a:t>
                      </a:r>
                      <a:r>
                        <a:rPr lang="en-US" sz="1100" b="0" dirty="0" err="1">
                          <a:effectLst/>
                        </a:rPr>
                        <a:t>iinfo</a:t>
                      </a:r>
                      <a:r>
                        <a:rPr lang="en-US" sz="1100" b="0" dirty="0">
                          <a:effectLst/>
                        </a:rPr>
                        <a:t>-&gt;command);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  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1" dirty="0">
                          <a:effectLst/>
                        </a:rPr>
                        <a:t>  // call the procedure that generates completion matches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   </a:t>
                      </a:r>
                      <a:r>
                        <a:rPr lang="en-US" sz="1100" b="0" dirty="0" err="1">
                          <a:effectLst/>
                        </a:rPr>
                        <a:t>sprintf</a:t>
                      </a:r>
                      <a:r>
                        <a:rPr lang="en-US" sz="1100" b="0" dirty="0">
                          <a:effectLst/>
                        </a:rPr>
                        <a:t>(buffer, "%d", </a:t>
                      </a:r>
                      <a:r>
                        <a:rPr lang="en-US" sz="1100" b="0" dirty="0" err="1">
                          <a:effectLst/>
                        </a:rPr>
                        <a:t>iinfo</a:t>
                      </a:r>
                      <a:r>
                        <a:rPr lang="en-US" sz="1100" b="0" dirty="0">
                          <a:effectLst/>
                        </a:rPr>
                        <a:t>-&gt;</a:t>
                      </a:r>
                      <a:r>
                        <a:rPr lang="en-US" sz="1100" b="0" dirty="0" err="1">
                          <a:effectLst/>
                        </a:rPr>
                        <a:t>windowSize</a:t>
                      </a:r>
                      <a:r>
                        <a:rPr lang="en-US" sz="1100" b="0" dirty="0">
                          <a:effectLst/>
                        </a:rPr>
                        <a:t>);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   </a:t>
                      </a:r>
                      <a:r>
                        <a:rPr lang="en-US" sz="1100" b="0" dirty="0" err="1">
                          <a:effectLst/>
                        </a:rPr>
                        <a:t>cmd</a:t>
                      </a:r>
                      <a:r>
                        <a:rPr lang="en-US" sz="1100" b="0" dirty="0">
                          <a:effectLst/>
                        </a:rPr>
                        <a:t>[0] = </a:t>
                      </a:r>
                      <a:r>
                        <a:rPr lang="en-US" sz="1100" b="0" dirty="0" err="1">
                          <a:effectLst/>
                        </a:rPr>
                        <a:t>Tcl_NewStringObj</a:t>
                      </a:r>
                      <a:r>
                        <a:rPr lang="en-US" sz="1100" b="0" dirty="0">
                          <a:effectLst/>
                        </a:rPr>
                        <a:t>("el::</a:t>
                      </a:r>
                      <a:r>
                        <a:rPr lang="en-US" sz="1100" b="0" dirty="0" err="1">
                          <a:effectLst/>
                        </a:rPr>
                        <a:t>Get_Completion_Data</a:t>
                      </a:r>
                      <a:r>
                        <a:rPr lang="en-US" sz="1100" b="0" dirty="0">
                          <a:effectLst/>
                        </a:rPr>
                        <a:t>", -1);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   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1" dirty="0">
                          <a:effectLst/>
                        </a:rPr>
                        <a:t>   // handles different cases based on number of matches 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1" dirty="0">
                          <a:effectLst/>
                        </a:rPr>
                        <a:t>   // no match or unique match, process accordingly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   if (count == 0) return CC_ERROR;   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   if (count == 3) {  </a:t>
                      </a:r>
                      <a:r>
                        <a:rPr lang="en-US" sz="1100" b="0" dirty="0" err="1">
                          <a:effectLst/>
                        </a:rPr>
                        <a:t>el_insertstr</a:t>
                      </a:r>
                      <a:r>
                        <a:rPr lang="en-US" sz="1100" b="0" dirty="0">
                          <a:effectLst/>
                        </a:rPr>
                        <a:t>(el, </a:t>
                      </a:r>
                      <a:r>
                        <a:rPr lang="en-US" sz="1100" b="0" dirty="0" err="1">
                          <a:effectLst/>
                        </a:rPr>
                        <a:t>Tcl_GetStringFromObj</a:t>
                      </a:r>
                      <a:r>
                        <a:rPr lang="en-US" sz="1100" b="0" dirty="0">
                          <a:effectLst/>
                        </a:rPr>
                        <a:t>(</a:t>
                      </a:r>
                      <a:r>
                        <a:rPr lang="en-US" sz="1100" b="0" dirty="0" err="1">
                          <a:effectLst/>
                        </a:rPr>
                        <a:t>matchList</a:t>
                      </a:r>
                      <a:r>
                        <a:rPr lang="en-US" sz="1100" b="0" dirty="0">
                          <a:effectLst/>
                        </a:rPr>
                        <a:t>[1], NULL));  return CC_REFRESH;}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 </a:t>
                      </a:r>
                      <a:endParaRPr lang="en-US" sz="1100" b="1" dirty="0">
                        <a:effectLst/>
                      </a:endParaRP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1" dirty="0">
                          <a:effectLst/>
                        </a:rPr>
                        <a:t>   // Multiple Match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   if (count == 4) {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      </a:t>
                      </a:r>
                      <a:r>
                        <a:rPr lang="en-US" sz="1100" b="0" dirty="0" err="1">
                          <a:effectLst/>
                        </a:rPr>
                        <a:t>Tcl_ListObjGetElements</a:t>
                      </a:r>
                      <a:r>
                        <a:rPr lang="en-US" sz="1100" b="0" dirty="0">
                          <a:effectLst/>
                        </a:rPr>
                        <a:t>(</a:t>
                      </a:r>
                      <a:r>
                        <a:rPr lang="en-US" sz="1100" b="0" dirty="0" err="1">
                          <a:effectLst/>
                        </a:rPr>
                        <a:t>iinfo</a:t>
                      </a:r>
                      <a:r>
                        <a:rPr lang="en-US" sz="1100" b="0" dirty="0">
                          <a:effectLst/>
                        </a:rPr>
                        <a:t>-&gt;</a:t>
                      </a:r>
                      <a:r>
                        <a:rPr lang="en-US" sz="1100" b="0" dirty="0" err="1">
                          <a:effectLst/>
                        </a:rPr>
                        <a:t>currentInterp</a:t>
                      </a:r>
                      <a:r>
                        <a:rPr lang="en-US" sz="1100" b="0" dirty="0">
                          <a:effectLst/>
                        </a:rPr>
                        <a:t>, </a:t>
                      </a:r>
                      <a:r>
                        <a:rPr lang="en-US" sz="1100" b="0" dirty="0" err="1">
                          <a:effectLst/>
                        </a:rPr>
                        <a:t>matchList</a:t>
                      </a:r>
                      <a:r>
                        <a:rPr lang="en-US" sz="1100" b="0" dirty="0">
                          <a:effectLst/>
                        </a:rPr>
                        <a:t>[0], &amp;count, &amp;matches);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1" dirty="0">
                          <a:effectLst/>
                        </a:rPr>
                        <a:t>        // ask user if matches exceed threshold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1" dirty="0">
                          <a:effectLst/>
                        </a:rPr>
                        <a:t>       // process the information based on “y”/”n” received by the user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1" dirty="0">
                          <a:effectLst/>
                        </a:rPr>
                        <a:t>       // restore back the text user typed before pressing TAB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    }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  }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1" dirty="0">
                          <a:effectLst/>
                        </a:rPr>
                        <a:t>       // put the results on the standard output  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      </a:t>
                      </a:r>
                      <a:r>
                        <a:rPr lang="en-US" sz="1100" b="0" dirty="0" err="1">
                          <a:effectLst/>
                        </a:rPr>
                        <a:t>fputs</a:t>
                      </a:r>
                      <a:r>
                        <a:rPr lang="en-US" sz="1100" b="0" dirty="0">
                          <a:effectLst/>
                        </a:rPr>
                        <a:t>(</a:t>
                      </a:r>
                      <a:r>
                        <a:rPr lang="en-US" sz="1100" b="0" dirty="0" err="1">
                          <a:effectLst/>
                        </a:rPr>
                        <a:t>Tcl_GetStringFromObj</a:t>
                      </a:r>
                      <a:r>
                        <a:rPr lang="en-US" sz="1100" b="0" dirty="0">
                          <a:effectLst/>
                        </a:rPr>
                        <a:t>(</a:t>
                      </a:r>
                      <a:r>
                        <a:rPr lang="en-US" sz="1100" b="0" dirty="0" err="1">
                          <a:effectLst/>
                        </a:rPr>
                        <a:t>matchList</a:t>
                      </a:r>
                      <a:r>
                        <a:rPr lang="en-US" sz="1100" b="0" dirty="0">
                          <a:effectLst/>
                        </a:rPr>
                        <a:t>[3], NULL), </a:t>
                      </a:r>
                      <a:r>
                        <a:rPr lang="en-US" sz="1100" b="0" dirty="0" err="1">
                          <a:effectLst/>
                        </a:rPr>
                        <a:t>stdout</a:t>
                      </a:r>
                      <a:r>
                        <a:rPr lang="en-US" sz="1100" b="0" dirty="0">
                          <a:effectLst/>
                        </a:rPr>
                        <a:t>);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   }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b="0" dirty="0">
                          <a:effectLst/>
                        </a:rPr>
                        <a:t>}</a:t>
                      </a:r>
                      <a:endParaRPr lang="en-US" sz="1100" b="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53344" marR="53344" marT="0" marB="0">
                    <a:solidFill>
                      <a:schemeClr val="accent1">
                        <a:alpha val="63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6175382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358</TotalTime>
  <Words>1697</Words>
  <Application>Microsoft Macintosh PowerPoint</Application>
  <PresentationFormat>On-screen Show (4:3)</PresentationFormat>
  <Paragraphs>255</Paragraphs>
  <Slides>15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Office Theme</vt:lpstr>
      <vt:lpstr>Co-existence of a GUI and the main terminal: How was it achieved with the DFTVisualizer GUI with TCL/TK as the implementation language and the related changes? </vt:lpstr>
      <vt:lpstr>Agenda</vt:lpstr>
      <vt:lpstr>Why GUI and non-GUI should co-exist?</vt:lpstr>
      <vt:lpstr>Core settings for main-shell and DFTVisualizer co-existence</vt:lpstr>
      <vt:lpstr>Core settings Contd……</vt:lpstr>
      <vt:lpstr>Concluding core settings at startup …</vt:lpstr>
      <vt:lpstr>Interaction of DFTV GUI with the “core” after settings are done</vt:lpstr>
      <vt:lpstr>Making the main-shell TCL-ish in nature</vt:lpstr>
      <vt:lpstr>Custom command completion for eltclsh to work with our tools</vt:lpstr>
      <vt:lpstr>Using the “eltclsh” operations at client end to perform smart functions</vt:lpstr>
      <vt:lpstr>DFTVisualizer GUI transcript : mirror image  of main shell </vt:lpstr>
      <vt:lpstr> Pseudo code for mirroring command entered on shell   </vt:lpstr>
      <vt:lpstr>Mirroring of command entered on GUI transcript </vt:lpstr>
      <vt:lpstr>Mirroring of Tab Support in console  </vt:lpstr>
      <vt:lpstr>PowerPoint Presentation</vt:lpstr>
    </vt:vector>
  </TitlesOfParts>
  <Company>Mentor Graphics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Lalwani, Roshni</dc:creator>
  <cp:lastModifiedBy>Brian Griffin</cp:lastModifiedBy>
  <cp:revision>93</cp:revision>
  <dcterms:created xsi:type="dcterms:W3CDTF">2014-11-03T22:42:30Z</dcterms:created>
  <dcterms:modified xsi:type="dcterms:W3CDTF">2014-11-12T07:01:09Z</dcterms:modified>
</cp:coreProperties>
</file>

<file path=docProps/thumbnail.jpeg>
</file>